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48" r:id="rId2"/>
  </p:sldMasterIdLst>
  <p:notesMasterIdLst>
    <p:notesMasterId r:id="rId27"/>
  </p:notesMasterIdLst>
  <p:handoutMasterIdLst>
    <p:handoutMasterId r:id="rId28"/>
  </p:handoutMasterIdLst>
  <p:sldIdLst>
    <p:sldId id="353" r:id="rId3"/>
    <p:sldId id="376" r:id="rId4"/>
    <p:sldId id="324" r:id="rId5"/>
    <p:sldId id="354" r:id="rId6"/>
    <p:sldId id="364" r:id="rId7"/>
    <p:sldId id="336" r:id="rId8"/>
    <p:sldId id="339" r:id="rId9"/>
    <p:sldId id="344" r:id="rId10"/>
    <p:sldId id="345" r:id="rId11"/>
    <p:sldId id="365" r:id="rId12"/>
    <p:sldId id="370" r:id="rId13"/>
    <p:sldId id="327" r:id="rId14"/>
    <p:sldId id="366" r:id="rId15"/>
    <p:sldId id="346" r:id="rId16"/>
    <p:sldId id="369" r:id="rId17"/>
    <p:sldId id="371" r:id="rId18"/>
    <p:sldId id="362" r:id="rId19"/>
    <p:sldId id="372" r:id="rId20"/>
    <p:sldId id="373" r:id="rId21"/>
    <p:sldId id="374" r:id="rId22"/>
    <p:sldId id="375" r:id="rId23"/>
    <p:sldId id="363" r:id="rId24"/>
    <p:sldId id="367" r:id="rId25"/>
    <p:sldId id="349" r:id="rId26"/>
  </p:sldIdLst>
  <p:sldSz cx="9144000" cy="6858000" type="screen4x3"/>
  <p:notesSz cx="6810375" cy="9942513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66"/>
    <a:srgbClr val="C0E0D3"/>
    <a:srgbClr val="B7E8E8"/>
    <a:srgbClr val="F8F8F8"/>
    <a:srgbClr val="D6D153"/>
    <a:srgbClr val="7B32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85733" autoAdjust="0"/>
  </p:normalViewPr>
  <p:slideViewPr>
    <p:cSldViewPr snapToObjects="1">
      <p:cViewPr>
        <p:scale>
          <a:sx n="90" d="100"/>
          <a:sy n="90" d="100"/>
        </p:scale>
        <p:origin x="-15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4"/>
    </p:cViewPr>
  </p:sorterViewPr>
  <p:notesViewPr>
    <p:cSldViewPr snapToObjects="1">
      <p:cViewPr>
        <p:scale>
          <a:sx n="200" d="100"/>
          <a:sy n="200" d="100"/>
        </p:scale>
        <p:origin x="-72" y="360"/>
      </p:cViewPr>
      <p:guideLst>
        <p:guide orient="horz" pos="3132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7C50-9442-46C8-ABD2-42AD76A09D63}" type="datetimeFigureOut">
              <a:rPr lang="en-US" smtClean="0"/>
              <a:pPr/>
              <a:t>4/29/2013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B9336-851B-4894-BE92-2B8659551C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229A741-703A-4AE2-BFF3-9E5E4373DE01}" type="datetime1">
              <a:rPr lang="fi-FI"/>
              <a:pPr>
                <a:defRPr/>
              </a:pPr>
              <a:t>29.4.2013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dirty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CB2FF55-14CB-4048-A9F7-31F6188A63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405496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9728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FC4066-BB6C-4B01-9FCB-3F19613FAACF}" type="slidenum">
              <a:rPr lang="fi-FI" smtClean="0">
                <a:latin typeface="Arial" pitchFamily="34" charset="0"/>
                <a:ea typeface="MS PGothic" pitchFamily="34" charset="-128"/>
              </a:rPr>
              <a:pPr/>
              <a:t>1</a:t>
            </a:fld>
            <a:endParaRPr lang="fi-FI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Business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stakeholders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relationships</a:t>
            </a:r>
            <a:r>
              <a:rPr lang="es-ES" baseline="0" dirty="0" smtClean="0"/>
              <a:t>:</a:t>
            </a:r>
          </a:p>
          <a:p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WP2: Elias Holger </a:t>
            </a:r>
            <a:r>
              <a:rPr lang="es-ES" baseline="0" dirty="0" err="1" smtClean="0"/>
              <a:t>propose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discuss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WP6 as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tricky</a:t>
            </a:r>
            <a:r>
              <a:rPr lang="es-ES" baseline="0" dirty="0" smtClean="0"/>
              <a:t> en DS </a:t>
            </a:r>
            <a:r>
              <a:rPr lang="es-ES" baseline="0" dirty="0" err="1" smtClean="0"/>
              <a:t>domain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WP3: Kolja </a:t>
            </a:r>
            <a:r>
              <a:rPr lang="es-ES" baseline="0" dirty="0" err="1" smtClean="0"/>
              <a:t>provides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corrected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version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WP4: </a:t>
            </a:r>
            <a:r>
              <a:rPr lang="es-ES" baseline="0" dirty="0" err="1" smtClean="0"/>
              <a:t>Gilles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proposes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include</a:t>
            </a:r>
            <a:r>
              <a:rPr lang="es-ES" baseline="0" dirty="0" smtClean="0"/>
              <a:t> a “</a:t>
            </a:r>
            <a:r>
              <a:rPr lang="es-ES" baseline="0" dirty="0" err="1" smtClean="0"/>
              <a:t>Building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Operating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System</a:t>
            </a:r>
            <a:r>
              <a:rPr lang="es-ES" baseline="0" dirty="0" smtClean="0"/>
              <a:t> Manager” new actor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WP5: no </a:t>
            </a:r>
            <a:r>
              <a:rPr lang="es-ES" baseline="0" dirty="0" err="1" smtClean="0"/>
              <a:t>answer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WP6: no </a:t>
            </a:r>
            <a:r>
              <a:rPr lang="es-ES" baseline="0" dirty="0" err="1" smtClean="0"/>
              <a:t>answer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8712-B19C-4767-9B8E-80356C04AA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39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Business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stakeholders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relationships</a:t>
            </a:r>
            <a:r>
              <a:rPr lang="es-ES" baseline="0" dirty="0" smtClean="0"/>
              <a:t>:</a:t>
            </a:r>
          </a:p>
          <a:p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WP2: Elias Holger </a:t>
            </a:r>
            <a:r>
              <a:rPr lang="es-ES" baseline="0" dirty="0" err="1" smtClean="0"/>
              <a:t>propose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discuss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WP6 as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tricky</a:t>
            </a:r>
            <a:r>
              <a:rPr lang="es-ES" baseline="0" dirty="0" smtClean="0"/>
              <a:t> en DS </a:t>
            </a:r>
            <a:r>
              <a:rPr lang="es-ES" baseline="0" dirty="0" err="1" smtClean="0"/>
              <a:t>domain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WP3: Kolja </a:t>
            </a:r>
            <a:r>
              <a:rPr lang="es-ES" baseline="0" dirty="0" err="1" smtClean="0"/>
              <a:t>provides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corrected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version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WP4: </a:t>
            </a:r>
            <a:r>
              <a:rPr lang="es-ES" baseline="0" dirty="0" err="1" smtClean="0"/>
              <a:t>Gilles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proposes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include</a:t>
            </a:r>
            <a:r>
              <a:rPr lang="es-ES" baseline="0" dirty="0" smtClean="0"/>
              <a:t> a “</a:t>
            </a:r>
            <a:r>
              <a:rPr lang="es-ES" baseline="0" dirty="0" err="1" smtClean="0"/>
              <a:t>Building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Operating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System</a:t>
            </a:r>
            <a:r>
              <a:rPr lang="es-ES" baseline="0" dirty="0" smtClean="0"/>
              <a:t> Manager” new actor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WP5: no </a:t>
            </a:r>
            <a:r>
              <a:rPr lang="es-ES" baseline="0" dirty="0" err="1" smtClean="0"/>
              <a:t>answer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WP6: no </a:t>
            </a:r>
            <a:r>
              <a:rPr lang="es-ES" baseline="0" dirty="0" err="1" smtClean="0"/>
              <a:t>answer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8712-B19C-4767-9B8E-80356C04AA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391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1177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26AE00-DC3B-4A69-907F-9BD30C6BE539}" type="slidenum">
              <a:rPr lang="fi-FI" smtClean="0">
                <a:latin typeface="Arial" pitchFamily="34" charset="0"/>
                <a:ea typeface="MS PGothic" pitchFamily="34" charset="-128"/>
              </a:rPr>
              <a:pPr/>
              <a:t>23</a:t>
            </a:fld>
            <a:endParaRPr lang="fi-FI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11776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580CEA-9B05-49EF-BF61-D58EC0B690FF}" type="slidenum">
              <a:rPr lang="fi-FI" smtClean="0">
                <a:latin typeface="Arial" pitchFamily="34" charset="0"/>
                <a:ea typeface="MS PGothic" pitchFamily="34" charset="-128"/>
              </a:rPr>
              <a:pPr/>
              <a:t>24</a:t>
            </a:fld>
            <a:endParaRPr lang="fi-FI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10342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0A7843-7885-4822-BB3F-93C868D4805A}" type="slidenum">
              <a:rPr lang="fi-FI" smtClean="0">
                <a:latin typeface="Arial" pitchFamily="34" charset="0"/>
                <a:ea typeface="MS PGothic" pitchFamily="34" charset="-128"/>
              </a:rPr>
              <a:pPr/>
              <a:t>3</a:t>
            </a:fld>
            <a:endParaRPr lang="fi-FI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126980" name="3 Marcador de número de diapositiva"/>
          <p:cNvSpPr txBox="1">
            <a:spLocks noGrp="1"/>
          </p:cNvSpPr>
          <p:nvPr/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038557-1767-4F55-97AB-278229EBE61E}" type="slidenum">
              <a:rPr lang="fi-FI" sz="1200"/>
              <a:pPr algn="r"/>
              <a:t>7</a:t>
            </a:fld>
            <a:endParaRPr lang="fi-FI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0462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 bwMode="auto">
          <a:xfrm>
            <a:off x="681038" y="4720969"/>
            <a:ext cx="5448300" cy="4475856"/>
          </a:xfrm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1136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F6CF15-CA85-472B-B136-2ABB3C3A07DD}" type="slidenum">
              <a:rPr lang="fi-FI" smtClean="0">
                <a:latin typeface="Arial" pitchFamily="34" charset="0"/>
                <a:ea typeface="MS PGothic" pitchFamily="34" charset="-128"/>
              </a:rPr>
              <a:pPr/>
              <a:t>10</a:t>
            </a:fld>
            <a:endParaRPr lang="fi-FI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1508" name="3 Marcador de número de diapositiva"/>
          <p:cNvSpPr txBox="1">
            <a:spLocks noGrp="1"/>
          </p:cNvSpPr>
          <p:nvPr/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68EB73-DD03-49C5-8A2D-08D732BAC184}" type="slidenum">
              <a:rPr lang="fi-FI" sz="1200"/>
              <a:pPr algn="r"/>
              <a:t>11</a:t>
            </a:fld>
            <a:endParaRPr lang="fi-FI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10752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5079D0-5587-431C-8C1C-54AED6AA20BD}" type="slidenum">
              <a:rPr lang="fi-FI" smtClean="0"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fi-FI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ES" smtClean="0"/>
          </a:p>
        </p:txBody>
      </p:sp>
      <p:sp>
        <p:nvSpPr>
          <p:cNvPr id="10957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645E9D-E7F9-49C9-B28D-8808048F1638}" type="slidenum">
              <a:rPr lang="fi-FI" smtClean="0">
                <a:latin typeface="Arial" pitchFamily="34" charset="0"/>
                <a:ea typeface="MS PGothic" pitchFamily="34" charset="-128"/>
              </a:rPr>
              <a:pPr/>
              <a:t>13</a:t>
            </a:fld>
            <a:endParaRPr lang="fi-FI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Business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stakeholders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relationships</a:t>
            </a:r>
            <a:r>
              <a:rPr lang="es-ES" baseline="0" dirty="0" smtClean="0"/>
              <a:t>:</a:t>
            </a:r>
          </a:p>
          <a:p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WP2: Elias Holger </a:t>
            </a:r>
            <a:r>
              <a:rPr lang="es-ES" baseline="0" dirty="0" err="1" smtClean="0"/>
              <a:t>propose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discuss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with</a:t>
            </a:r>
            <a:r>
              <a:rPr lang="es-ES" baseline="0" dirty="0" smtClean="0"/>
              <a:t> WP6 as </a:t>
            </a:r>
            <a:r>
              <a:rPr lang="es-ES" baseline="0" dirty="0" err="1" smtClean="0"/>
              <a:t>it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tricky</a:t>
            </a:r>
            <a:r>
              <a:rPr lang="es-ES" baseline="0" dirty="0" smtClean="0"/>
              <a:t> en DS </a:t>
            </a:r>
            <a:r>
              <a:rPr lang="es-ES" baseline="0" dirty="0" err="1" smtClean="0"/>
              <a:t>domain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WP3: Kolja </a:t>
            </a:r>
            <a:r>
              <a:rPr lang="es-ES" baseline="0" dirty="0" err="1" smtClean="0"/>
              <a:t>provides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corrected</a:t>
            </a:r>
            <a:r>
              <a:rPr lang="es-ES" baseline="0" dirty="0" smtClean="0"/>
              <a:t> </a:t>
            </a:r>
            <a:r>
              <a:rPr lang="es-ES" baseline="0" dirty="0" err="1" smtClean="0"/>
              <a:t>version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WP4: </a:t>
            </a:r>
            <a:r>
              <a:rPr lang="es-ES" baseline="0" dirty="0" err="1" smtClean="0"/>
              <a:t>Gilles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proposes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to</a:t>
            </a:r>
            <a:r>
              <a:rPr lang="es-ES" baseline="0" dirty="0" smtClean="0"/>
              <a:t> </a:t>
            </a:r>
            <a:r>
              <a:rPr lang="es-ES" baseline="0" dirty="0" err="1" smtClean="0"/>
              <a:t>include</a:t>
            </a:r>
            <a:r>
              <a:rPr lang="es-ES" baseline="0" dirty="0" smtClean="0"/>
              <a:t> a “</a:t>
            </a:r>
            <a:r>
              <a:rPr lang="es-ES" baseline="0" dirty="0" err="1" smtClean="0"/>
              <a:t>Building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Operating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System</a:t>
            </a:r>
            <a:r>
              <a:rPr lang="es-ES" baseline="0" dirty="0" smtClean="0"/>
              <a:t> Manager” new actor</a:t>
            </a:r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WP5: no </a:t>
            </a:r>
            <a:r>
              <a:rPr lang="es-ES" baseline="0" dirty="0" err="1" smtClean="0"/>
              <a:t>answer</a:t>
            </a: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WP6: no </a:t>
            </a:r>
            <a:r>
              <a:rPr lang="es-ES" baseline="0" dirty="0" err="1" smtClean="0"/>
              <a:t>answer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0F8712-B19C-4767-9B8E-80356C04AA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39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1AF087-1ACF-4B36-BAAB-AD6D036E43F7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60171-B69D-4FDB-963E-81672369FA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3D0E0F-CF85-44CA-8997-A91220FE18D9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8F86-FB52-4393-841A-FA68D9F84B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448DE6-AC8E-48F7-9375-ED2BE35099E6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40945-B287-4EA6-A130-39CB59BCC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032000"/>
            <a:ext cx="4038600" cy="385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032000"/>
            <a:ext cx="4038600" cy="3857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20558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5575"/>
            <a:ext cx="4040188" cy="3194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20558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5575"/>
            <a:ext cx="4041775" cy="3194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206500"/>
            <a:ext cx="3008313" cy="87222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206500"/>
            <a:ext cx="5111750" cy="46831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368550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osoittamalla</a:t>
            </a: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71500" y="4800600"/>
            <a:ext cx="8229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133475"/>
            <a:ext cx="5486400" cy="36671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71500" y="5367338"/>
            <a:ext cx="8229600" cy="5222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osoittamalla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BB7B37-1A0B-4B2F-8951-35C1800AF04F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17E3D-E671-40E4-9B20-5A47978383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193800"/>
            <a:ext cx="2057400" cy="4695825"/>
          </a:xfrm>
        </p:spPr>
        <p:txBody>
          <a:bodyPr vert="eaVert"/>
          <a:lstStyle/>
          <a:p>
            <a:r>
              <a:rPr lang="fi-FI" smtClean="0"/>
              <a:t>Muokkaa perustyylejä osoitt.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193800"/>
            <a:ext cx="6019800" cy="46958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8EA2F-5A3B-4D71-A2A7-B0CD978AE758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A311F-FA0D-4929-80C0-10DB623276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95FB31-B932-4835-BBA2-5A3776B1B8E6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2927B-6DBA-4EEA-ACCB-2E91B57B07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5C28D0-6E2E-48E7-955B-9F4B972F7283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43125-1946-4B58-91DF-583D52C0BF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B99B53-763F-4680-A69C-E6D8FDEAD2DE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75172-5B26-443B-B48F-A97A14756A7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1B0CFD-D7C4-4582-8400-F8B5F6948486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94D49-0858-4006-9F2C-81178F5B000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FC0D3A-EE04-4B6B-91BB-9DE09D808AFA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C94BD-5543-4AD0-AD8E-FD250DD7A9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92DA89-5974-44F2-86A0-CE17D5B8B044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1FF76-C668-45F0-832E-D969A0E71A1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67E4DEF-FF8F-4034-8135-890489C9B810}" type="datetime1">
              <a:rPr lang="en-GB"/>
              <a:pPr/>
              <a:t>29/04/2013</a:t>
            </a:fld>
            <a:endParaRPr lang="en-GB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9FF8D9-7254-44DB-86AC-EA62DEA0778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Kuva 10" descr="pohja2_in_v2.gif"/>
          <p:cNvPicPr>
            <a:picLocks noChangeAspect="1"/>
          </p:cNvPicPr>
          <p:nvPr/>
        </p:nvPicPr>
        <p:blipFill>
          <a:blip r:embed="rId13"/>
          <a:srcRect r="79861"/>
          <a:stretch>
            <a:fillRect/>
          </a:stretch>
        </p:blipFill>
        <p:spPr bwMode="auto">
          <a:xfrm>
            <a:off x="0" y="0"/>
            <a:ext cx="1841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184400" y="373063"/>
            <a:ext cx="5843588" cy="7953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smtClean="0"/>
              <a:t>Muokkaa perustyylejä osoitt.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854200" y="1477963"/>
            <a:ext cx="6946900" cy="5027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smtClean="0"/>
              <a:t>Muokkaa tekstin perustyylejä osoittamalla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8145463" y="6092825"/>
          <a:ext cx="998537" cy="719138"/>
        </p:xfrm>
        <a:graphic>
          <a:graphicData uri="http://schemas.openxmlformats.org/presentationml/2006/ole">
            <p:oleObj spid="_x0000_s1044" r:id="rId14" imgW="3895238" imgH="2809524" progId="">
              <p:embed/>
            </p:oleObj>
          </a:graphicData>
        </a:graphic>
      </p:graphicFrame>
      <p:pic>
        <p:nvPicPr>
          <p:cNvPr id="8" name="Picture 9" descr="Logo_finseny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244408" y="0"/>
            <a:ext cx="899592" cy="1405613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400" b="1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lnSpc>
          <a:spcPts val="2663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7B32D2"/>
          </a:solidFill>
          <a:latin typeface="Arial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7B32D2"/>
          </a:solidFill>
          <a:latin typeface="Arial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7B32D2"/>
          </a:solidFill>
          <a:latin typeface="Arial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7B32D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6D153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D6D153"/>
        </a:buClr>
        <a:buFont typeface="Arial" pitchFamily="34" charset="0"/>
        <a:buChar char="•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6D153"/>
        </a:buClr>
        <a:buFont typeface="Arial" pitchFamily="34" charset="0"/>
        <a:buChar char="•"/>
        <a:defRPr sz="1400" kern="1200" cap="all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6D153"/>
        </a:buClr>
        <a:buFont typeface="Arial" pitchFamily="34" charset="0"/>
        <a:buChar char="•"/>
        <a:defRPr sz="1400" b="1" kern="1200">
          <a:solidFill>
            <a:srgbClr val="000000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6D153"/>
        </a:buClr>
        <a:buFont typeface="Arial" pitchFamily="34" charset="0"/>
        <a:buChar char="•"/>
        <a:defRPr sz="1400" kern="1200">
          <a:solidFill>
            <a:srgbClr val="000000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eny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-ppp-finseny.eu/finseny-smart-energy-enabled-by-future-internet-workshop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seny.eu/finseny-white-pape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ec.europa.eu/clima/policies/package/index_en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Otsikko 1"/>
          <p:cNvSpPr>
            <a:spLocks noGrp="1"/>
          </p:cNvSpPr>
          <p:nvPr>
            <p:ph type="ctrTitle" idx="4294967295"/>
          </p:nvPr>
        </p:nvSpPr>
        <p:spPr bwMode="auto">
          <a:xfrm>
            <a:off x="899592" y="1773238"/>
            <a:ext cx="7632700" cy="2087562"/>
          </a:xfrm>
        </p:spPr>
        <p:txBody>
          <a:bodyPr anchor="t"/>
          <a:lstStyle/>
          <a:p>
            <a:pPr algn="ctr" eaLnBrk="1" hangingPunct="1">
              <a:lnSpc>
                <a:spcPct val="100000"/>
              </a:lnSpc>
            </a:pPr>
            <a:r>
              <a:rPr lang="en-GB" sz="3600" cap="none" dirty="0" smtClean="0">
                <a:latin typeface="Arial" pitchFamily="34" charset="0"/>
                <a:cs typeface="Arial" pitchFamily="34" charset="0"/>
              </a:rPr>
              <a:t>How can the </a:t>
            </a:r>
            <a:br>
              <a:rPr lang="en-GB" sz="3600" cap="none" dirty="0" smtClean="0">
                <a:latin typeface="Arial" pitchFamily="34" charset="0"/>
                <a:cs typeface="Arial" pitchFamily="34" charset="0"/>
              </a:rPr>
            </a:br>
            <a:r>
              <a:rPr lang="en-GB" sz="3600" cap="none" dirty="0" smtClean="0">
                <a:latin typeface="Arial" pitchFamily="34" charset="0"/>
                <a:cs typeface="Arial" pitchFamily="34" charset="0"/>
              </a:rPr>
              <a:t>Future Internet </a:t>
            </a:r>
            <a:r>
              <a:rPr lang="en-GB" sz="3600" cap="none" dirty="0" smtClean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3600" cap="none" dirty="0" smtClean="0">
                <a:solidFill>
                  <a:srgbClr val="339966"/>
                </a:solidFill>
                <a:latin typeface="Arial" pitchFamily="34" charset="0"/>
                <a:cs typeface="Arial" pitchFamily="34" charset="0"/>
              </a:rPr>
            </a:br>
            <a:r>
              <a:rPr lang="en-GB" sz="3600" cap="none" dirty="0" smtClean="0">
                <a:latin typeface="Arial" pitchFamily="34" charset="0"/>
                <a:cs typeface="Arial" pitchFamily="34" charset="0"/>
              </a:rPr>
              <a:t>enable Smart Energy?</a:t>
            </a:r>
          </a:p>
        </p:txBody>
      </p:sp>
      <p:sp>
        <p:nvSpPr>
          <p:cNvPr id="96258" name="Otsikko 1"/>
          <p:cNvSpPr txBox="1">
            <a:spLocks/>
          </p:cNvSpPr>
          <p:nvPr/>
        </p:nvSpPr>
        <p:spPr bwMode="auto">
          <a:xfrm>
            <a:off x="1447800" y="4581599"/>
            <a:ext cx="6540500" cy="143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ctr"/>
            <a:r>
              <a:rPr lang="en-GB" dirty="0" smtClean="0"/>
              <a:t>FINSENY overview presentation on achieved results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Prepared by the FINSENY PMT</a:t>
            </a:r>
            <a:endParaRPr lang="en-GB" dirty="0" smtClean="0"/>
          </a:p>
          <a:p>
            <a:pPr algn="ctr">
              <a:spcBef>
                <a:spcPts val="1200"/>
              </a:spcBef>
            </a:pPr>
            <a:r>
              <a:rPr lang="en-GB" dirty="0" smtClean="0"/>
              <a:t>April</a:t>
            </a:r>
            <a:r>
              <a:rPr lang="en-GB" dirty="0" smtClean="0"/>
              <a:t> 2013  </a:t>
            </a:r>
            <a:endParaRPr lang="en-GB" dirty="0"/>
          </a:p>
        </p:txBody>
      </p:sp>
      <p:pic>
        <p:nvPicPr>
          <p:cNvPr id="9" name="Picture 9" descr="Logo_finse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4600" y="0"/>
            <a:ext cx="1549400" cy="242093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Image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8413"/>
            <a:ext cx="382428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1765598" y="4149725"/>
            <a:ext cx="3949700" cy="1871663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265113" lvl="1" indent="-265113" defTabSz="914400" eaLnBrk="0" hangingPunct="0">
              <a:spcBef>
                <a:spcPts val="0"/>
              </a:spcBef>
              <a:spcAft>
                <a:spcPts val="600"/>
              </a:spcAft>
              <a:buClr>
                <a:srgbClr val="339966"/>
              </a:buClr>
              <a:buFont typeface="Arial" pitchFamily="34" charset="0"/>
              <a:buChar char="•"/>
            </a:pPr>
            <a:r>
              <a:rPr lang="en-GB" sz="1600" dirty="0">
                <a:cs typeface="Arial" pitchFamily="34" charset="0"/>
              </a:rPr>
              <a:t>DSEs will add specific capabilities to the FI core platform which have, e.g., to meet the requirements for critical infrastructures</a:t>
            </a:r>
          </a:p>
          <a:p>
            <a:pPr marL="265113" lvl="1" indent="-265113" defTabSz="914400" eaLnBrk="0" hangingPunct="0">
              <a:spcBef>
                <a:spcPts val="0"/>
              </a:spcBef>
              <a:spcAft>
                <a:spcPts val="600"/>
              </a:spcAft>
              <a:buClr>
                <a:srgbClr val="339966"/>
              </a:buClr>
              <a:buFont typeface="Arial" pitchFamily="34" charset="0"/>
              <a:buChar char="•"/>
            </a:pPr>
            <a:r>
              <a:rPr lang="en-GB" sz="1600" dirty="0">
                <a:cs typeface="Arial" pitchFamily="34" charset="0"/>
              </a:rPr>
              <a:t>Smart Grid Applications will be realised on top of the ICT for Smart Energy layer</a:t>
            </a:r>
            <a:endParaRPr lang="en-US" sz="1600" dirty="0">
              <a:cs typeface="Arial" pitchFamily="34" charset="0"/>
            </a:endParaRPr>
          </a:p>
        </p:txBody>
      </p:sp>
      <p:pic>
        <p:nvPicPr>
          <p:cNvPr id="12293" name="Picture 3" descr="ScreenHunter_01 M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937000"/>
            <a:ext cx="32893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6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1784954" y="373063"/>
            <a:ext cx="5843588" cy="795337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dirty="0" smtClean="0">
                <a:latin typeface="Arial" pitchFamily="34" charset="0"/>
                <a:cs typeface="Arial" pitchFamily="34" charset="0"/>
              </a:rPr>
              <a:t>Future Internet Technology &amp;</a:t>
            </a:r>
            <a:br>
              <a:rPr lang="en-GB" cap="none" dirty="0" smtClean="0">
                <a:latin typeface="Arial" pitchFamily="34" charset="0"/>
                <a:cs typeface="Arial" pitchFamily="34" charset="0"/>
              </a:rPr>
            </a:br>
            <a:r>
              <a:rPr lang="en-GB" cap="none" dirty="0" smtClean="0">
                <a:latin typeface="Arial" pitchFamily="34" charset="0"/>
                <a:cs typeface="Arial" pitchFamily="34" charset="0"/>
              </a:rPr>
              <a:t>ICT for Smart Energy</a:t>
            </a:r>
          </a:p>
        </p:txBody>
      </p:sp>
      <p:sp>
        <p:nvSpPr>
          <p:cNvPr id="112647" name="Rectangle 7"/>
          <p:cNvSpPr>
            <a:spLocks noGrp="1"/>
          </p:cNvSpPr>
          <p:nvPr>
            <p:ph type="body" idx="4294967295"/>
          </p:nvPr>
        </p:nvSpPr>
        <p:spPr bwMode="auto">
          <a:xfrm>
            <a:off x="5875338" y="1477963"/>
            <a:ext cx="2873375" cy="2382837"/>
          </a:xfrm>
          <a:noFill/>
        </p:spPr>
        <p:txBody>
          <a:bodyPr/>
          <a:lstStyle/>
          <a:p>
            <a:pPr marL="265113" indent="-265113">
              <a:spcBef>
                <a:spcPts val="0"/>
              </a:spcBef>
              <a:spcAft>
                <a:spcPts val="600"/>
              </a:spcAft>
              <a:buClr>
                <a:srgbClr val="339966"/>
              </a:buClr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ICT for Smart Energy will rely on generic enablers (GE) and domain-specific enablers (DSE)</a:t>
            </a:r>
          </a:p>
          <a:p>
            <a:pPr marL="265113" indent="-265113">
              <a:spcBef>
                <a:spcPts val="0"/>
              </a:spcBef>
              <a:spcAft>
                <a:spcPts val="600"/>
              </a:spcAft>
              <a:buClr>
                <a:srgbClr val="339966"/>
              </a:buClr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GEs will be realised by the Future Internet core platform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 txBox="1">
            <a:spLocks/>
          </p:cNvSpPr>
          <p:nvPr/>
        </p:nvSpPr>
        <p:spPr bwMode="auto">
          <a:xfrm>
            <a:off x="1784954" y="369259"/>
            <a:ext cx="600075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b="1" dirty="0"/>
              <a:t>FINSENY project in brief</a:t>
            </a:r>
            <a:br>
              <a:rPr lang="en-GB" sz="2400" b="1" dirty="0"/>
            </a:br>
            <a:endParaRPr lang="en-GB" sz="2400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91680" y="3500438"/>
            <a:ext cx="32781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72000" rIns="180000" bIns="72000"/>
          <a:lstStyle/>
          <a:p>
            <a:pPr marL="179388" indent="-179388" eaLnBrk="0" hangingPunct="0">
              <a:lnSpc>
                <a:spcPts val="1800"/>
              </a:lnSpc>
              <a:spcBef>
                <a:spcPct val="20000"/>
              </a:spcBef>
              <a:buClr>
                <a:srgbClr val="339966"/>
              </a:buClr>
            </a:pPr>
            <a:r>
              <a:rPr lang="en-GB" b="1" dirty="0"/>
              <a:t>Project details:</a:t>
            </a:r>
          </a:p>
          <a:p>
            <a:pPr marL="265113" indent="-265113" eaLnBrk="0" hangingPunct="0">
              <a:lnSpc>
                <a:spcPts val="1800"/>
              </a:lnSpc>
              <a:spcBef>
                <a:spcPct val="40000"/>
              </a:spcBef>
              <a:buClr>
                <a:srgbClr val="339966"/>
              </a:buClr>
              <a:buFontTx/>
              <a:buChar char="•"/>
            </a:pPr>
            <a:r>
              <a:rPr lang="en-GB" sz="1600" dirty="0"/>
              <a:t>Duration: April 2011 – March </a:t>
            </a:r>
            <a:r>
              <a:rPr lang="en-GB" sz="1600" dirty="0" smtClean="0"/>
              <a:t>(April) 2013</a:t>
            </a:r>
            <a:endParaRPr lang="en-GB" sz="1600" dirty="0"/>
          </a:p>
          <a:p>
            <a:pPr marL="265113" indent="-265113" eaLnBrk="0" hangingPunct="0">
              <a:lnSpc>
                <a:spcPts val="1800"/>
              </a:lnSpc>
              <a:spcBef>
                <a:spcPct val="40000"/>
              </a:spcBef>
              <a:buClr>
                <a:srgbClr val="339966"/>
              </a:buClr>
              <a:buFontTx/>
              <a:buChar char="•"/>
            </a:pPr>
            <a:r>
              <a:rPr lang="en-GB" sz="1600" dirty="0"/>
              <a:t>Partners: 35 partners from 12 countries from the energy and ICT domain</a:t>
            </a:r>
          </a:p>
          <a:p>
            <a:pPr marL="265113" indent="-265113" eaLnBrk="0" hangingPunct="0">
              <a:spcBef>
                <a:spcPct val="40000"/>
              </a:spcBef>
              <a:buClr>
                <a:srgbClr val="339966"/>
              </a:buClr>
              <a:buFontTx/>
              <a:buChar char="•"/>
            </a:pPr>
            <a:r>
              <a:rPr lang="en-GB" sz="1600" dirty="0"/>
              <a:t>Part of the FI-PPP program</a:t>
            </a:r>
          </a:p>
          <a:p>
            <a:pPr marL="265113" indent="-265113" eaLnBrk="0" hangingPunct="0">
              <a:spcBef>
                <a:spcPct val="20000"/>
              </a:spcBef>
              <a:buClr>
                <a:srgbClr val="339966"/>
              </a:buClr>
              <a:buFontTx/>
              <a:buChar char="•"/>
            </a:pPr>
            <a:r>
              <a:rPr lang="en-GB" sz="1600" dirty="0">
                <a:hlinkClick r:id="rId3"/>
              </a:rPr>
              <a:t>http://www.finseny.eu/</a:t>
            </a:r>
            <a:r>
              <a:rPr lang="en-GB" sz="1600" dirty="0"/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52488" y="1412776"/>
            <a:ext cx="3616325" cy="1628874"/>
            <a:chOff x="852488" y="1412776"/>
            <a:chExt cx="3616325" cy="1628874"/>
          </a:xfrm>
        </p:grpSpPr>
        <p:sp>
          <p:nvSpPr>
            <p:cNvPr id="7177" name="Esquina doblada 17"/>
            <p:cNvSpPr>
              <a:spLocks noChangeArrowheads="1"/>
            </p:cNvSpPr>
            <p:nvPr/>
          </p:nvSpPr>
          <p:spPr bwMode="auto">
            <a:xfrm>
              <a:off x="852488" y="1412777"/>
              <a:ext cx="3616325" cy="1628873"/>
            </a:xfrm>
            <a:prstGeom prst="foldedCorner">
              <a:avLst>
                <a:gd name="adj" fmla="val 16667"/>
              </a:avLst>
            </a:prstGeom>
            <a:noFill/>
            <a:ln w="25400">
              <a:solidFill>
                <a:srgbClr val="84B0B9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1600"/>
            </a:p>
          </p:txBody>
        </p:sp>
        <p:sp>
          <p:nvSpPr>
            <p:cNvPr id="7178" name="Rectangle 3"/>
            <p:cNvSpPr>
              <a:spLocks noChangeArrowheads="1"/>
            </p:cNvSpPr>
            <p:nvPr/>
          </p:nvSpPr>
          <p:spPr bwMode="auto">
            <a:xfrm>
              <a:off x="905450" y="1412776"/>
              <a:ext cx="35104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GB" sz="1400" b="1" dirty="0">
                  <a:solidFill>
                    <a:srgbClr val="404040"/>
                  </a:solidFill>
                  <a:cs typeface="Times New Roman" pitchFamily="18" charset="0"/>
                </a:rPr>
                <a:t>Vision</a:t>
              </a:r>
            </a:p>
            <a:p>
              <a:pPr eaLnBrk="0" hangingPunct="0"/>
              <a:r>
                <a:rPr lang="en-GB" sz="1400" i="1" dirty="0">
                  <a:solidFill>
                    <a:srgbClr val="404040"/>
                  </a:solidFill>
                  <a:cs typeface="Times New Roman" pitchFamily="18" charset="0"/>
                </a:rPr>
                <a:t>« </a:t>
              </a:r>
              <a:r>
                <a:rPr lang="en-GB" sz="1400" i="1" dirty="0">
                  <a:solidFill>
                    <a:srgbClr val="404040"/>
                  </a:solidFill>
                  <a:latin typeface="Century Schoolbook"/>
                  <a:cs typeface="Times New Roman" pitchFamily="18" charset="0"/>
                </a:rPr>
                <a:t>A sustainable Smart Energy system in Europe, combining critical infrastructure reliability and security with adaptive intelligence, enabled by open Future Internet Technologies. </a:t>
              </a:r>
              <a:r>
                <a:rPr lang="en-GB" sz="1400" i="1" dirty="0">
                  <a:solidFill>
                    <a:srgbClr val="404040"/>
                  </a:solidFill>
                  <a:cs typeface="Times New Roman" pitchFamily="18" charset="0"/>
                </a:rPr>
                <a:t>»</a:t>
              </a:r>
              <a:endParaRPr lang="en-GB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68838" y="1412777"/>
            <a:ext cx="4367212" cy="1628874"/>
            <a:chOff x="4668838" y="1412777"/>
            <a:chExt cx="4367212" cy="1628874"/>
          </a:xfrm>
        </p:grpSpPr>
        <p:sp>
          <p:nvSpPr>
            <p:cNvPr id="7175" name="Esquina doblada 17"/>
            <p:cNvSpPr>
              <a:spLocks noChangeArrowheads="1"/>
            </p:cNvSpPr>
            <p:nvPr/>
          </p:nvSpPr>
          <p:spPr bwMode="auto">
            <a:xfrm>
              <a:off x="4668838" y="1412777"/>
              <a:ext cx="4367212" cy="1628874"/>
            </a:xfrm>
            <a:prstGeom prst="foldedCorner">
              <a:avLst>
                <a:gd name="adj" fmla="val 21958"/>
              </a:avLst>
            </a:prstGeom>
            <a:noFill/>
            <a:ln w="25400">
              <a:solidFill>
                <a:srgbClr val="84B0B9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1400" i="1">
                <a:solidFill>
                  <a:srgbClr val="404040"/>
                </a:solidFill>
                <a:latin typeface="Century Schoolbook"/>
                <a:cs typeface="Times New Roman" pitchFamily="18" charset="0"/>
              </a:endParaRPr>
            </a:p>
          </p:txBody>
        </p:sp>
        <p:sp>
          <p:nvSpPr>
            <p:cNvPr id="7176" name="Rectangle 3"/>
            <p:cNvSpPr>
              <a:spLocks noChangeArrowheads="1"/>
            </p:cNvSpPr>
            <p:nvPr/>
          </p:nvSpPr>
          <p:spPr bwMode="auto">
            <a:xfrm>
              <a:off x="4732255" y="1516683"/>
              <a:ext cx="4240378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400" b="1" dirty="0">
                  <a:solidFill>
                    <a:srgbClr val="404040"/>
                  </a:solidFill>
                </a:rPr>
                <a:t>Mission</a:t>
              </a:r>
            </a:p>
            <a:p>
              <a:r>
                <a:rPr lang="en-GB" sz="1400" i="1" dirty="0">
                  <a:solidFill>
                    <a:srgbClr val="404040"/>
                  </a:solidFill>
                  <a:latin typeface="Century Schoolbook"/>
                  <a:cs typeface="Times New Roman" pitchFamily="18" charset="0"/>
                </a:rPr>
                <a:t>« Demonstrate, by 2015, how open Future Internet Technologies can enable the European energy system to combine adaptive intelligence with reliability and cost-efficiency to meet, sustainably, the demands of an increasingly complex and dynamic energy landscape. »</a:t>
              </a:r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068638"/>
            <a:ext cx="41465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 txBox="1">
            <a:spLocks/>
          </p:cNvSpPr>
          <p:nvPr/>
        </p:nvSpPr>
        <p:spPr bwMode="auto">
          <a:xfrm>
            <a:off x="1793164" y="372765"/>
            <a:ext cx="69723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eaLnBrk="0" hangingPunct="0"/>
            <a:r>
              <a:rPr lang="en-GB" sz="2400" b="1" dirty="0"/>
              <a:t>FINSENY </a:t>
            </a:r>
            <a:r>
              <a:rPr lang="en-GB" sz="2400" b="1" dirty="0" smtClean="0"/>
              <a:t>Scenarios (I)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GB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579" y="1274763"/>
            <a:ext cx="6336704" cy="469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>
            <a:grpSpLocks/>
          </p:cNvGrpSpPr>
          <p:nvPr/>
        </p:nvGrpSpPr>
        <p:grpSpPr bwMode="auto">
          <a:xfrm>
            <a:off x="1985963" y="1365696"/>
            <a:ext cx="6840537" cy="781050"/>
            <a:chOff x="2076450" y="4211537"/>
            <a:chExt cx="6202363" cy="1560613"/>
          </a:xfrm>
        </p:grpSpPr>
        <p:sp>
          <p:nvSpPr>
            <p:cNvPr id="108571" name="Esquina doblada 17"/>
            <p:cNvSpPr>
              <a:spLocks noChangeArrowheads="1"/>
            </p:cNvSpPr>
            <p:nvPr/>
          </p:nvSpPr>
          <p:spPr bwMode="auto">
            <a:xfrm>
              <a:off x="2076450" y="4211537"/>
              <a:ext cx="6202363" cy="1560613"/>
            </a:xfrm>
            <a:prstGeom prst="foldedCorner">
              <a:avLst>
                <a:gd name="adj" fmla="val 21958"/>
              </a:avLst>
            </a:prstGeom>
            <a:noFill/>
            <a:ln w="25400">
              <a:solidFill>
                <a:srgbClr val="84B0B9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1200" i="1">
                <a:solidFill>
                  <a:srgbClr val="404040"/>
                </a:solidFill>
                <a:latin typeface="Century Schoolbook" pitchFamily="18" charset="0"/>
                <a:cs typeface="Times New Roman" pitchFamily="18" charset="0"/>
              </a:endParaRPr>
            </a:p>
          </p:txBody>
        </p:sp>
        <p:sp>
          <p:nvSpPr>
            <p:cNvPr id="108572" name="Rectangle 3"/>
            <p:cNvSpPr>
              <a:spLocks noChangeArrowheads="1"/>
            </p:cNvSpPr>
            <p:nvPr/>
          </p:nvSpPr>
          <p:spPr bwMode="auto">
            <a:xfrm>
              <a:off x="2166515" y="4360719"/>
              <a:ext cx="6022232" cy="129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200" i="1">
                  <a:solidFill>
                    <a:srgbClr val="404040"/>
                  </a:solidFill>
                  <a:latin typeface="Century Schoolbook" pitchFamily="18" charset="0"/>
                  <a:cs typeface="Times New Roman" pitchFamily="18" charset="0"/>
                </a:rPr>
                <a:t>« Design a future ICT solution for Distribution System automation &amp; control to increase energy quality, reliability, robustness and safety and to ease integration of Distributed Energy Resources. »</a:t>
              </a:r>
            </a:p>
          </p:txBody>
        </p:sp>
      </p:grpSp>
      <p:grpSp>
        <p:nvGrpSpPr>
          <p:cNvPr id="4" name="8 Grupo"/>
          <p:cNvGrpSpPr>
            <a:grpSpLocks/>
          </p:cNvGrpSpPr>
          <p:nvPr/>
        </p:nvGrpSpPr>
        <p:grpSpPr bwMode="auto">
          <a:xfrm>
            <a:off x="1985963" y="2389188"/>
            <a:ext cx="6840537" cy="1039812"/>
            <a:chOff x="2076450" y="4211537"/>
            <a:chExt cx="6202363" cy="1560613"/>
          </a:xfrm>
        </p:grpSpPr>
        <p:sp>
          <p:nvSpPr>
            <p:cNvPr id="108567" name="Esquina doblada 17"/>
            <p:cNvSpPr>
              <a:spLocks noChangeArrowheads="1"/>
            </p:cNvSpPr>
            <p:nvPr/>
          </p:nvSpPr>
          <p:spPr bwMode="auto">
            <a:xfrm>
              <a:off x="2076450" y="4211537"/>
              <a:ext cx="6202363" cy="1560613"/>
            </a:xfrm>
            <a:prstGeom prst="foldedCorner">
              <a:avLst>
                <a:gd name="adj" fmla="val 21958"/>
              </a:avLst>
            </a:prstGeom>
            <a:noFill/>
            <a:ln w="25400">
              <a:solidFill>
                <a:srgbClr val="84B0B9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1200" i="1">
                <a:solidFill>
                  <a:srgbClr val="404040"/>
                </a:solidFill>
                <a:latin typeface="Century Schoolbook" pitchFamily="18" charset="0"/>
                <a:cs typeface="Times New Roman" pitchFamily="18" charset="0"/>
              </a:endParaRPr>
            </a:p>
          </p:txBody>
        </p:sp>
        <p:sp>
          <p:nvSpPr>
            <p:cNvPr id="108568" name="Rectangle 3"/>
            <p:cNvSpPr>
              <a:spLocks noChangeArrowheads="1"/>
            </p:cNvSpPr>
            <p:nvPr/>
          </p:nvSpPr>
          <p:spPr bwMode="auto">
            <a:xfrm>
              <a:off x="2166515" y="4244250"/>
              <a:ext cx="6022232" cy="1524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200" i="1">
                  <a:solidFill>
                    <a:srgbClr val="404040"/>
                  </a:solidFill>
                  <a:latin typeface="Century Schoolbook" pitchFamily="18" charset="0"/>
                  <a:cs typeface="Times New Roman" pitchFamily="18" charset="0"/>
                </a:rPr>
                <a:t>« Design a reliable and cost-efficient Microgrid platform which ensures flexibility, scalability and robustness. The design will be modular and applications/services will be loosely coupled. Devices in or at the edge of the grid (e.g. DERs) will be easily integrated and control/communication networks will be managed to ensure the right level of QoS. »</a:t>
              </a:r>
            </a:p>
          </p:txBody>
        </p:sp>
      </p:grpSp>
      <p:grpSp>
        <p:nvGrpSpPr>
          <p:cNvPr id="5" name="6 Grupo"/>
          <p:cNvGrpSpPr>
            <a:grpSpLocks/>
          </p:cNvGrpSpPr>
          <p:nvPr/>
        </p:nvGrpSpPr>
        <p:grpSpPr bwMode="auto">
          <a:xfrm>
            <a:off x="1985963" y="3658639"/>
            <a:ext cx="6840537" cy="646331"/>
            <a:chOff x="2076450" y="4183397"/>
            <a:chExt cx="6202363" cy="1646073"/>
          </a:xfrm>
        </p:grpSpPr>
        <p:sp>
          <p:nvSpPr>
            <p:cNvPr id="108565" name="Esquina doblada 17"/>
            <p:cNvSpPr>
              <a:spLocks noChangeArrowheads="1"/>
            </p:cNvSpPr>
            <p:nvPr/>
          </p:nvSpPr>
          <p:spPr bwMode="auto">
            <a:xfrm>
              <a:off x="2076450" y="4211537"/>
              <a:ext cx="6202363" cy="1560613"/>
            </a:xfrm>
            <a:prstGeom prst="foldedCorner">
              <a:avLst>
                <a:gd name="adj" fmla="val 21958"/>
              </a:avLst>
            </a:prstGeom>
            <a:noFill/>
            <a:ln w="25400">
              <a:solidFill>
                <a:srgbClr val="84B0B9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1200" i="1">
                <a:solidFill>
                  <a:srgbClr val="404040"/>
                </a:solidFill>
                <a:latin typeface="Century Schoolbook" pitchFamily="18" charset="0"/>
                <a:cs typeface="Times New Roman" pitchFamily="18" charset="0"/>
              </a:endParaRPr>
            </a:p>
          </p:txBody>
        </p:sp>
        <p:sp>
          <p:nvSpPr>
            <p:cNvPr id="108566" name="Rectangle 3"/>
            <p:cNvSpPr>
              <a:spLocks noChangeArrowheads="1"/>
            </p:cNvSpPr>
            <p:nvPr/>
          </p:nvSpPr>
          <p:spPr bwMode="auto">
            <a:xfrm>
              <a:off x="2166515" y="4183397"/>
              <a:ext cx="6022232" cy="1646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200" i="1">
                  <a:solidFill>
                    <a:srgbClr val="404040"/>
                  </a:solidFill>
                  <a:latin typeface="Century Schoolbook" pitchFamily="18" charset="0"/>
                  <a:cs typeface="Times New Roman" pitchFamily="18" charset="0"/>
                </a:rPr>
                <a:t>« Design of future comprehensive Building Energy Management Systems as flexible edge of the Smart Energy system and as key element for shared Future Internet platforms. »</a:t>
              </a:r>
            </a:p>
          </p:txBody>
        </p:sp>
      </p:grpSp>
      <p:sp>
        <p:nvSpPr>
          <p:cNvPr id="108551" name="Title 1"/>
          <p:cNvSpPr txBox="1">
            <a:spLocks/>
          </p:cNvSpPr>
          <p:nvPr/>
        </p:nvSpPr>
        <p:spPr bwMode="auto">
          <a:xfrm>
            <a:off x="1788666" y="369515"/>
            <a:ext cx="69723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eaLnBrk="0" hangingPunct="0"/>
            <a:r>
              <a:rPr lang="en-GB" sz="2400" b="1" dirty="0" smtClean="0"/>
              <a:t>FINSENY </a:t>
            </a:r>
            <a:r>
              <a:rPr lang="en-GB" sz="2400" b="1" dirty="0"/>
              <a:t>Scenarios (II)</a:t>
            </a:r>
          </a:p>
          <a:p>
            <a:pPr eaLnBrk="0" hangingPunct="0"/>
            <a:endParaRPr lang="en-GB" b="1" dirty="0"/>
          </a:p>
        </p:txBody>
      </p:sp>
      <p:grpSp>
        <p:nvGrpSpPr>
          <p:cNvPr id="6" name="5 Grupo"/>
          <p:cNvGrpSpPr>
            <a:grpSpLocks/>
          </p:cNvGrpSpPr>
          <p:nvPr/>
        </p:nvGrpSpPr>
        <p:grpSpPr bwMode="auto">
          <a:xfrm>
            <a:off x="1985963" y="4516115"/>
            <a:ext cx="6840537" cy="649287"/>
            <a:chOff x="2076450" y="4211537"/>
            <a:chExt cx="6202363" cy="1560613"/>
          </a:xfrm>
        </p:grpSpPr>
        <p:sp>
          <p:nvSpPr>
            <p:cNvPr id="108563" name="Esquina doblada 17"/>
            <p:cNvSpPr>
              <a:spLocks noChangeArrowheads="1"/>
            </p:cNvSpPr>
            <p:nvPr/>
          </p:nvSpPr>
          <p:spPr bwMode="auto">
            <a:xfrm>
              <a:off x="2076450" y="4211537"/>
              <a:ext cx="6202363" cy="1560613"/>
            </a:xfrm>
            <a:prstGeom prst="foldedCorner">
              <a:avLst>
                <a:gd name="adj" fmla="val 21958"/>
              </a:avLst>
            </a:prstGeom>
            <a:noFill/>
            <a:ln w="25400">
              <a:solidFill>
                <a:srgbClr val="84B0B9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1200" i="1">
                <a:solidFill>
                  <a:srgbClr val="404040"/>
                </a:solidFill>
                <a:latin typeface="Century Schoolbook" pitchFamily="18" charset="0"/>
                <a:cs typeface="Times New Roman" pitchFamily="18" charset="0"/>
              </a:endParaRPr>
            </a:p>
          </p:txBody>
        </p:sp>
        <p:sp>
          <p:nvSpPr>
            <p:cNvPr id="108564" name="Rectangle 3"/>
            <p:cNvSpPr>
              <a:spLocks noChangeArrowheads="1"/>
            </p:cNvSpPr>
            <p:nvPr/>
          </p:nvSpPr>
          <p:spPr bwMode="auto">
            <a:xfrm>
              <a:off x="2166515" y="4451609"/>
              <a:ext cx="6022232" cy="110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200" i="1">
                  <a:solidFill>
                    <a:srgbClr val="404040"/>
                  </a:solidFill>
                  <a:latin typeface="Century Schoolbook" pitchFamily="18" charset="0"/>
                  <a:cs typeface="Times New Roman" pitchFamily="18" charset="0"/>
                </a:rPr>
                <a:t>«Design Smart Energy solutions  so that Electric vehicles will be an integrated part of the energy infrastructure, maximising their benefits to the energy infrastructure. »</a:t>
              </a:r>
            </a:p>
          </p:txBody>
        </p:sp>
      </p:grpSp>
      <p:grpSp>
        <p:nvGrpSpPr>
          <p:cNvPr id="7" name="6 Grupo"/>
          <p:cNvGrpSpPr>
            <a:grpSpLocks/>
          </p:cNvGrpSpPr>
          <p:nvPr/>
        </p:nvGrpSpPr>
        <p:grpSpPr bwMode="auto">
          <a:xfrm>
            <a:off x="1992313" y="5406239"/>
            <a:ext cx="6827837" cy="644525"/>
            <a:chOff x="2076450" y="4211537"/>
            <a:chExt cx="6202363" cy="1560613"/>
          </a:xfrm>
        </p:grpSpPr>
        <p:sp>
          <p:nvSpPr>
            <p:cNvPr id="108561" name="Esquina doblada 17"/>
            <p:cNvSpPr>
              <a:spLocks noChangeArrowheads="1"/>
            </p:cNvSpPr>
            <p:nvPr/>
          </p:nvSpPr>
          <p:spPr bwMode="auto">
            <a:xfrm>
              <a:off x="2076450" y="4211537"/>
              <a:ext cx="6202363" cy="1560613"/>
            </a:xfrm>
            <a:prstGeom prst="foldedCorner">
              <a:avLst>
                <a:gd name="adj" fmla="val 21958"/>
              </a:avLst>
            </a:prstGeom>
            <a:noFill/>
            <a:ln w="25400">
              <a:solidFill>
                <a:srgbClr val="84B0B9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GB" sz="1200" i="1">
                <a:solidFill>
                  <a:srgbClr val="404040"/>
                </a:solidFill>
                <a:latin typeface="Century Schoolbook" pitchFamily="18" charset="0"/>
                <a:cs typeface="Times New Roman" pitchFamily="18" charset="0"/>
              </a:endParaRPr>
            </a:p>
          </p:txBody>
        </p:sp>
        <p:sp>
          <p:nvSpPr>
            <p:cNvPr id="108562" name="Rectangle 3"/>
            <p:cNvSpPr>
              <a:spLocks noChangeArrowheads="1"/>
            </p:cNvSpPr>
            <p:nvPr/>
          </p:nvSpPr>
          <p:spPr bwMode="auto">
            <a:xfrm>
              <a:off x="2166515" y="4448103"/>
              <a:ext cx="6022232" cy="1116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GB" sz="1200" i="1">
                  <a:solidFill>
                    <a:srgbClr val="404040"/>
                  </a:solidFill>
                  <a:latin typeface="Century Schoolbook" pitchFamily="18" charset="0"/>
                  <a:cs typeface="Times New Roman" pitchFamily="18" charset="0"/>
                </a:rPr>
                <a:t>« Design ICT systems to extend web based energy information, demand shaping and energy trading services for the emerging energy market players. »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0188" y="1142214"/>
            <a:ext cx="1784350" cy="1101725"/>
            <a:chOff x="230188" y="1184746"/>
            <a:chExt cx="1784350" cy="1101725"/>
          </a:xfrm>
        </p:grpSpPr>
        <p:pic>
          <p:nvPicPr>
            <p:cNvPr id="10242" name="Picture 10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2625" y="1184746"/>
              <a:ext cx="881063" cy="78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1 CuadroTexto"/>
            <p:cNvSpPr txBox="1">
              <a:spLocks noChangeArrowheads="1"/>
            </p:cNvSpPr>
            <p:nvPr/>
          </p:nvSpPr>
          <p:spPr bwMode="auto">
            <a:xfrm>
              <a:off x="230188" y="2010246"/>
              <a:ext cx="17843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smtClean="0"/>
                <a:t>Distribution Networks</a:t>
              </a:r>
              <a:endParaRPr lang="en-GB" sz="1200" b="1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6588" y="2498652"/>
            <a:ext cx="973137" cy="1031875"/>
            <a:chOff x="636588" y="2275359"/>
            <a:chExt cx="973137" cy="103187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8663" y="2275359"/>
              <a:ext cx="788987" cy="731837"/>
              <a:chOff x="3039796" y="3387899"/>
              <a:chExt cx="1355724" cy="1104900"/>
            </a:xfrm>
          </p:grpSpPr>
          <p:pic>
            <p:nvPicPr>
              <p:cNvPr id="108569" name="Picture 25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039796" y="3924474"/>
                <a:ext cx="622301" cy="546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570" name="Picture 49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19220" y="3387899"/>
                <a:ext cx="876300" cy="1104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254" name="39 CuadroTexto"/>
            <p:cNvSpPr txBox="1">
              <a:spLocks noChangeArrowheads="1"/>
            </p:cNvSpPr>
            <p:nvPr/>
          </p:nvSpPr>
          <p:spPr bwMode="auto">
            <a:xfrm>
              <a:off x="636588" y="3029421"/>
              <a:ext cx="973137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smtClean="0"/>
                <a:t>Microgrids</a:t>
              </a:r>
              <a:endParaRPr lang="en-GB" sz="1200" b="1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9738" y="3561830"/>
            <a:ext cx="1366837" cy="812800"/>
            <a:chOff x="439738" y="3434234"/>
            <a:chExt cx="1366837" cy="812800"/>
          </a:xfrm>
        </p:grpSpPr>
        <p:pic>
          <p:nvPicPr>
            <p:cNvPr id="1024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2300" y="3434234"/>
              <a:ext cx="1001713" cy="515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40 CuadroTexto"/>
            <p:cNvSpPr txBox="1">
              <a:spLocks noChangeArrowheads="1"/>
            </p:cNvSpPr>
            <p:nvPr/>
          </p:nvSpPr>
          <p:spPr bwMode="auto">
            <a:xfrm>
              <a:off x="439738" y="3970809"/>
              <a:ext cx="136683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smtClean="0"/>
                <a:t>Smart Buildings</a:t>
              </a:r>
              <a:endParaRPr lang="en-GB" sz="1200" b="1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6725" y="4461776"/>
            <a:ext cx="1312863" cy="788690"/>
            <a:chOff x="466725" y="4363219"/>
            <a:chExt cx="1312863" cy="788690"/>
          </a:xfrm>
        </p:grpSpPr>
        <p:pic>
          <p:nvPicPr>
            <p:cNvPr id="10249" name="Picture 1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2613" y="4363219"/>
              <a:ext cx="1081087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6" name="41 CuadroTexto"/>
            <p:cNvSpPr txBox="1">
              <a:spLocks noChangeArrowheads="1"/>
            </p:cNvSpPr>
            <p:nvPr/>
          </p:nvSpPr>
          <p:spPr bwMode="auto">
            <a:xfrm>
              <a:off x="466725" y="4874096"/>
              <a:ext cx="1312863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smtClean="0"/>
                <a:t>Electric Vehicle</a:t>
              </a:r>
              <a:endParaRPr lang="en-GB" sz="1200" b="1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87375" y="5316199"/>
            <a:ext cx="1071563" cy="830262"/>
            <a:chOff x="587375" y="5263034"/>
            <a:chExt cx="1071563" cy="830262"/>
          </a:xfrm>
        </p:grpSpPr>
        <p:pic>
          <p:nvPicPr>
            <p:cNvPr id="36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650" y="5263034"/>
              <a:ext cx="735013" cy="54451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257" name="42 CuadroTexto"/>
            <p:cNvSpPr txBox="1">
              <a:spLocks noChangeArrowheads="1"/>
            </p:cNvSpPr>
            <p:nvPr/>
          </p:nvSpPr>
          <p:spPr bwMode="auto">
            <a:xfrm>
              <a:off x="587375" y="5817071"/>
              <a:ext cx="10715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 smtClean="0"/>
                <a:t>Marketplace</a:t>
              </a:r>
              <a:endParaRPr lang="en-GB" sz="1200" b="1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6200" y="1477963"/>
            <a:ext cx="27178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6426200" y="1816100"/>
            <a:ext cx="2717800" cy="3090863"/>
            <a:chOff x="2112" y="496"/>
            <a:chExt cx="3633" cy="3659"/>
          </a:xfrm>
        </p:grpSpPr>
        <p:pic>
          <p:nvPicPr>
            <p:cNvPr id="160774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9" y="879"/>
              <a:ext cx="3116" cy="2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7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48" y="496"/>
              <a:ext cx="1995" cy="1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Pfeil nach links und rechts 6"/>
            <p:cNvSpPr/>
            <p:nvPr/>
          </p:nvSpPr>
          <p:spPr>
            <a:xfrm rot="18935711">
              <a:off x="4183" y="3088"/>
              <a:ext cx="1782" cy="466"/>
            </a:xfrm>
            <a:prstGeom prst="leftRigh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GB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Level</a:t>
              </a:r>
              <a:endPara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Pfeil nach links und rechts 1"/>
            <p:cNvSpPr/>
            <p:nvPr/>
          </p:nvSpPr>
          <p:spPr>
            <a:xfrm>
              <a:off x="2149" y="3726"/>
              <a:ext cx="1996" cy="384"/>
            </a:xfrm>
            <a:prstGeom prst="leftRigh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GB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Domain</a:t>
              </a:r>
              <a:endPara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0770" name="Rectangle 2"/>
          <p:cNvSpPr>
            <a:spLocks noGrp="1"/>
          </p:cNvSpPr>
          <p:nvPr>
            <p:ph type="title"/>
          </p:nvPr>
        </p:nvSpPr>
        <p:spPr bwMode="auto">
          <a:xfrm>
            <a:off x="1793164" y="373063"/>
            <a:ext cx="5843588" cy="795337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dirty="0" smtClean="0">
                <a:latin typeface="Arial" pitchFamily="34" charset="0"/>
                <a:cs typeface="Arial" pitchFamily="34" charset="0"/>
              </a:rPr>
              <a:t>FINSENY‘s 4-Step Approach</a:t>
            </a:r>
          </a:p>
        </p:txBody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xfrm>
            <a:off x="1854200" y="1477963"/>
            <a:ext cx="4572000" cy="2262158"/>
          </a:xfrm>
          <a:noFill/>
        </p:spPr>
        <p:txBody>
          <a:bodyPr>
            <a:spAutoFit/>
          </a:bodyPr>
          <a:lstStyle/>
          <a:p>
            <a:pPr marL="265113" indent="-265113">
              <a:spcBef>
                <a:spcPts val="600"/>
              </a:spcBef>
              <a:buClr>
                <a:srgbClr val="339966"/>
              </a:buClr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+mn-cs"/>
              </a:rPr>
              <a:t>Scenario description</a:t>
            </a:r>
          </a:p>
          <a:p>
            <a:pPr marL="522288" lvl="2" indent="-179388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Identify use cases and actors (market roles as well as systems &amp; devices) according </a:t>
            </a:r>
            <a:r>
              <a:rPr lang="en-GB" sz="1600" cap="none" dirty="0" err="1" smtClean="0">
                <a:solidFill>
                  <a:schemeClr val="tx1"/>
                </a:solidFill>
                <a:latin typeface="Arial" pitchFamily="34" charset="0"/>
                <a:cs typeface="+mn-cs"/>
              </a:rPr>
              <a:t>IntelliGrid</a:t>
            </a:r>
            <a:r>
              <a:rPr lang="en-GB" sz="16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 method</a:t>
            </a:r>
          </a:p>
          <a:p>
            <a:pPr marL="265113" indent="-265113">
              <a:spcBef>
                <a:spcPts val="600"/>
              </a:spcBef>
              <a:buClr>
                <a:srgbClr val="339966"/>
              </a:buClr>
              <a:buFont typeface="+mj-lt"/>
              <a:buAutoNum type="arabicPeriod"/>
            </a:pPr>
            <a:r>
              <a:rPr lang="en-GB" dirty="0" smtClean="0">
                <a:latin typeface="Arial" pitchFamily="34" charset="0"/>
                <a:cs typeface="+mn-cs"/>
              </a:rPr>
              <a:t>ICT requirements</a:t>
            </a:r>
          </a:p>
          <a:p>
            <a:pPr marL="522288" lvl="2" indent="-179388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Define requirements for communication &amp; information flows as well as services and middleware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56962" y="2941638"/>
            <a:ext cx="7256876" cy="2388314"/>
            <a:chOff x="1856962" y="2941638"/>
            <a:chExt cx="7256876" cy="2388314"/>
          </a:xfrm>
        </p:grpSpPr>
        <p:pic>
          <p:nvPicPr>
            <p:cNvPr id="160782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9350" y="2941638"/>
              <a:ext cx="2884488" cy="1863725"/>
            </a:xfrm>
            <a:prstGeom prst="rect">
              <a:avLst/>
            </a:prstGeom>
            <a:solidFill>
              <a:schemeClr val="bg2"/>
            </a:solidFill>
          </p:spPr>
        </p:pic>
        <p:sp>
          <p:nvSpPr>
            <p:cNvPr id="15" name="Rectangle 3"/>
            <p:cNvSpPr txBox="1">
              <a:spLocks/>
            </p:cNvSpPr>
            <p:nvPr/>
          </p:nvSpPr>
          <p:spPr bwMode="auto">
            <a:xfrm>
              <a:off x="1856962" y="3698736"/>
              <a:ext cx="4572000" cy="163121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265113" marR="0" lvl="0" indent="-265113" algn="l" defTabSz="4572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339966"/>
                </a:buClr>
                <a:buSzTx/>
                <a:buFont typeface="+mj-lt"/>
                <a:buAutoNum type="arabicPeriod" startAt="3"/>
                <a:tabLst/>
                <a:defRPr/>
              </a:pP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rPr>
                <a:t>Functional Architecture</a:t>
              </a:r>
            </a:p>
            <a:p>
              <a:pPr marL="522288" marR="0" lvl="2" indent="-179388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339966"/>
                </a:buClr>
                <a:buSzTx/>
                <a:buFontTx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rPr>
                <a:t>Identify key functional building blocks and interfaces, specify data models and communication protocols</a:t>
              </a:r>
            </a:p>
            <a:p>
              <a:pPr marL="522288" marR="0" lvl="2" indent="-179388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339966"/>
                </a:buClr>
                <a:buSzTx/>
                <a:buFontTx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rPr>
                <a:t>Develop ICT architecture based on common and domain specific enablers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856962" y="3910013"/>
            <a:ext cx="7202901" cy="2532690"/>
            <a:chOff x="1856962" y="3910013"/>
            <a:chExt cx="7202901" cy="2532690"/>
          </a:xfrm>
        </p:grpSpPr>
        <p:pic>
          <p:nvPicPr>
            <p:cNvPr id="160783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88125" y="3910013"/>
              <a:ext cx="2471738" cy="24717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6" name="Rectangle 3"/>
            <p:cNvSpPr txBox="1">
              <a:spLocks/>
            </p:cNvSpPr>
            <p:nvPr/>
          </p:nvSpPr>
          <p:spPr bwMode="auto">
            <a:xfrm>
              <a:off x="1856962" y="5303930"/>
              <a:ext cx="4572000" cy="113877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265113" marR="0" lvl="0" indent="-265113" algn="l" defTabSz="4572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339966"/>
                </a:buClr>
                <a:buSzTx/>
                <a:buFont typeface="+mj-lt"/>
                <a:buAutoNum type="arabicPeriod" startAt="4"/>
                <a:tabLst/>
                <a:defRPr/>
              </a:pPr>
              <a:r>
                <a:rPr kumimoji="0" lang="en-GB" sz="20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rPr>
                <a:t>Trial candidates</a:t>
              </a:r>
            </a:p>
            <a:p>
              <a:pPr marL="522288" marR="0" lvl="2" indent="-179388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339966"/>
                </a:buClr>
                <a:buSzTx/>
                <a:buFontTx/>
                <a:buChar char="•"/>
                <a:tabLst/>
                <a:defRPr/>
              </a:pPr>
              <a:r>
                <a:rPr kumimoji="0" lang="en-GB" sz="16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MS PGothic" pitchFamily="34" charset="-128"/>
                  <a:cs typeface="+mn-cs"/>
                </a:rPr>
                <a:t>Identify trial candidates taking into account relevance, trial setup and reuse of existing trials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/>
          </p:nvPr>
        </p:nvSpPr>
        <p:spPr bwMode="auto">
          <a:xfrm>
            <a:off x="1784953" y="373063"/>
            <a:ext cx="6370695" cy="795337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dirty="0" smtClean="0">
                <a:latin typeface="Arial" pitchFamily="34" charset="0"/>
                <a:cs typeface="Arial" pitchFamily="34" charset="0"/>
              </a:rPr>
              <a:t>Smart Grid Architecture Model (SGAM) </a:t>
            </a:r>
            <a:br>
              <a:rPr lang="en-GB" cap="none" dirty="0" smtClean="0">
                <a:latin typeface="Arial" pitchFamily="34" charset="0"/>
                <a:cs typeface="Arial" pitchFamily="34" charset="0"/>
              </a:rPr>
            </a:br>
            <a:r>
              <a:rPr lang="en-GB" sz="1600" cap="none" dirty="0" smtClean="0">
                <a:latin typeface="Arial" pitchFamily="34" charset="0"/>
                <a:cs typeface="Arial" pitchFamily="34" charset="0"/>
              </a:rPr>
              <a:t>by CEN/CENELEC/ETSI Smart Grid Coordination Group RAWG</a:t>
            </a:r>
          </a:p>
        </p:txBody>
      </p:sp>
      <p:pic>
        <p:nvPicPr>
          <p:cNvPr id="1525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1694854"/>
            <a:ext cx="494665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63" y="1086842"/>
            <a:ext cx="316706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feil nach links und rechts 6"/>
          <p:cNvSpPr/>
          <p:nvPr/>
        </p:nvSpPr>
        <p:spPr>
          <a:xfrm rot="18935711">
            <a:off x="6664834" y="5201336"/>
            <a:ext cx="2828765" cy="739346"/>
          </a:xfrm>
          <a:prstGeom prst="left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Zone</a:t>
            </a:r>
            <a:endParaRPr lang="en-GB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34" charset="-128"/>
            </a:endParaRPr>
          </a:p>
        </p:txBody>
      </p:sp>
      <p:sp>
        <p:nvSpPr>
          <p:cNvPr id="2" name="Pfeil nach links und rechts 1"/>
          <p:cNvSpPr/>
          <p:nvPr/>
        </p:nvSpPr>
        <p:spPr>
          <a:xfrm>
            <a:off x="3435779" y="6214591"/>
            <a:ext cx="3167942" cy="610194"/>
          </a:xfrm>
          <a:prstGeom prst="left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GB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</a:t>
            </a:r>
            <a:endParaRPr lang="en-GB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131763" y="2122223"/>
            <a:ext cx="3636962" cy="962025"/>
          </a:xfrm>
          <a:prstGeom prst="rightArrow">
            <a:avLst>
              <a:gd name="adj1" fmla="val 100000"/>
              <a:gd name="adj2" fmla="val 4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defTabSz="914400">
              <a:spcAft>
                <a:spcPts val="600"/>
              </a:spcAft>
              <a:defRPr/>
            </a:pPr>
            <a:r>
              <a:rPr lang="en-GB" sz="1500" dirty="0" smtClean="0">
                <a:latin typeface="Arial" pitchFamily="34" charset="0"/>
                <a:cs typeface="Arial" pitchFamily="34" charset="0"/>
              </a:rPr>
              <a:t>Represents use cases including logical functions or services independent from physical implementations</a:t>
            </a:r>
            <a:endParaRPr lang="en-GB" sz="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feil nach rechts 9"/>
          <p:cNvSpPr/>
          <p:nvPr/>
        </p:nvSpPr>
        <p:spPr>
          <a:xfrm>
            <a:off x="131763" y="3140919"/>
            <a:ext cx="3637516" cy="941387"/>
          </a:xfrm>
          <a:prstGeom prst="rightArrow">
            <a:avLst>
              <a:gd name="adj1" fmla="val 100000"/>
              <a:gd name="adj2" fmla="val 492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914400">
              <a:spcAft>
                <a:spcPts val="600"/>
              </a:spcAft>
              <a:defRPr/>
            </a:pPr>
            <a:r>
              <a:rPr lang="en-GB" sz="1500" smtClean="0">
                <a:latin typeface="Arial" pitchFamily="34" charset="0"/>
                <a:cs typeface="Arial" pitchFamily="34" charset="0"/>
              </a:rPr>
              <a:t>Represents information objects or data models required to fulfill functions and to be exchanged by communication</a:t>
            </a:r>
            <a:endParaRPr lang="en-GB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feil nach rechts 10"/>
          <p:cNvSpPr/>
          <p:nvPr/>
        </p:nvSpPr>
        <p:spPr>
          <a:xfrm>
            <a:off x="131763" y="4150569"/>
            <a:ext cx="3637516" cy="1008062"/>
          </a:xfrm>
          <a:prstGeom prst="rightArrow">
            <a:avLst>
              <a:gd name="adj1" fmla="val 100000"/>
              <a:gd name="adj2" fmla="val 492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914400">
              <a:spcAft>
                <a:spcPts val="600"/>
              </a:spcAft>
              <a:defRPr/>
            </a:pPr>
            <a:r>
              <a:rPr lang="en-GB" sz="1500" dirty="0" smtClean="0">
                <a:latin typeface="Arial" pitchFamily="34" charset="0"/>
                <a:cs typeface="Arial" pitchFamily="34" charset="0"/>
              </a:rPr>
              <a:t>Represents protocols and mechanisms for the exchange of information between components</a:t>
            </a:r>
            <a:endParaRPr lang="en-GB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131763" y="5212606"/>
            <a:ext cx="3636962" cy="946150"/>
          </a:xfrm>
          <a:prstGeom prst="rightArrow">
            <a:avLst>
              <a:gd name="adj1" fmla="val 100000"/>
              <a:gd name="adj2" fmla="val 4925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defTabSz="914400">
              <a:spcAft>
                <a:spcPts val="600"/>
              </a:spcAft>
              <a:defRPr/>
            </a:pPr>
            <a:r>
              <a:rPr lang="en-GB" sz="1500" smtClean="0">
                <a:latin typeface="Arial" pitchFamily="34" charset="0"/>
                <a:cs typeface="Arial" pitchFamily="34" charset="0"/>
              </a:rPr>
              <a:t>Represents physical components which host functions, information and communication means</a:t>
            </a:r>
            <a:endParaRPr lang="en-GB" sz="15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330136"/>
            <a:ext cx="7992888" cy="478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788666" y="369515"/>
            <a:ext cx="69723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eaLnBrk="0" hangingPunct="0"/>
            <a:r>
              <a:rPr lang="en-GB" sz="2400" b="1" dirty="0" smtClean="0"/>
              <a:t>FINSENY High Level Architecture</a:t>
            </a:r>
            <a:endParaRPr lang="en-GB" sz="2400" b="1" dirty="0"/>
          </a:p>
          <a:p>
            <a:pPr eaLnBrk="0" hangingPunct="0"/>
            <a:endParaRPr lang="en-GB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79512" y="1484784"/>
          <a:ext cx="4591637" cy="4405475"/>
        </p:xfrm>
        <a:graphic>
          <a:graphicData uri="http://schemas.openxmlformats.org/presentationml/2006/ole">
            <p:oleObj spid="_x0000_s14347" name="Visio" r:id="rId3" imgW="7069455" imgH="6781800" progId="">
              <p:embed/>
            </p:oleObj>
          </a:graphicData>
        </a:graphic>
      </p:graphicFrame>
      <p:sp>
        <p:nvSpPr>
          <p:cNvPr id="187394" name="Rectangle 2"/>
          <p:cNvSpPr>
            <a:spLocks noGrp="1"/>
          </p:cNvSpPr>
          <p:nvPr>
            <p:ph type="title"/>
          </p:nvPr>
        </p:nvSpPr>
        <p:spPr bwMode="auto">
          <a:xfrm>
            <a:off x="1784953" y="373063"/>
            <a:ext cx="6370695" cy="795337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dirty="0" smtClean="0">
                <a:latin typeface="Arial" pitchFamily="34" charset="0"/>
                <a:cs typeface="Arial" pitchFamily="34" charset="0"/>
              </a:rPr>
              <a:t>Example: Auto-configuration</a:t>
            </a:r>
            <a:br>
              <a:rPr lang="en-GB" cap="none" dirty="0" smtClean="0">
                <a:latin typeface="Arial" pitchFamily="34" charset="0"/>
                <a:cs typeface="Arial" pitchFamily="34" charset="0"/>
              </a:rPr>
            </a:br>
            <a:r>
              <a:rPr lang="en-GB" cap="none" dirty="0" smtClean="0">
                <a:latin typeface="Arial" pitchFamily="34" charset="0"/>
                <a:cs typeface="Arial" pitchFamily="34" charset="0"/>
              </a:rPr>
              <a:t>Generic and energy-specific requirements</a:t>
            </a:r>
          </a:p>
        </p:txBody>
      </p:sp>
      <p:sp>
        <p:nvSpPr>
          <p:cNvPr id="187395" name="Rectangle 3"/>
          <p:cNvSpPr>
            <a:spLocks noGrp="1"/>
          </p:cNvSpPr>
          <p:nvPr>
            <p:ph type="body" idx="1"/>
          </p:nvPr>
        </p:nvSpPr>
        <p:spPr bwMode="auto">
          <a:xfrm>
            <a:off x="4972149" y="1488597"/>
            <a:ext cx="3941068" cy="2228436"/>
          </a:xfrm>
          <a:noFill/>
        </p:spPr>
        <p:txBody>
          <a:bodyPr/>
          <a:lstStyle/>
          <a:p>
            <a:pPr marL="265113" indent="-265113"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>
                <a:latin typeface="Arial" pitchFamily="34" charset="0"/>
                <a:cs typeface="+mn-cs"/>
              </a:rPr>
              <a:t>Auto-configuration requirements</a:t>
            </a:r>
          </a:p>
          <a:p>
            <a:pPr marL="712788" lvl="2" indent="-169863">
              <a:spcBef>
                <a:spcPts val="800"/>
              </a:spcBef>
              <a:buClr>
                <a:srgbClr val="339966"/>
              </a:buClr>
              <a:buFontTx/>
              <a:buChar char="•"/>
            </a:pPr>
            <a:r>
              <a:rPr lang="en-GB" sz="16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Addressing</a:t>
            </a:r>
          </a:p>
          <a:p>
            <a:pPr marL="712788" lvl="2" indent="-169863">
              <a:spcBef>
                <a:spcPts val="800"/>
              </a:spcBef>
              <a:buClr>
                <a:srgbClr val="339966"/>
              </a:buClr>
              <a:buFontTx/>
              <a:buChar char="•"/>
            </a:pPr>
            <a:r>
              <a:rPr lang="en-GB" sz="16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Device description</a:t>
            </a:r>
          </a:p>
          <a:p>
            <a:pPr marL="712788" lvl="2" indent="-169863">
              <a:spcBef>
                <a:spcPts val="800"/>
              </a:spcBef>
              <a:buClr>
                <a:srgbClr val="339966"/>
              </a:buClr>
              <a:buFontTx/>
              <a:buChar char="•"/>
            </a:pPr>
            <a:r>
              <a:rPr lang="en-GB" sz="16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Registration &amp; look-up</a:t>
            </a:r>
          </a:p>
          <a:p>
            <a:pPr marL="712788" lvl="2" indent="-169863">
              <a:spcBef>
                <a:spcPts val="800"/>
              </a:spcBef>
              <a:buClr>
                <a:srgbClr val="339966"/>
              </a:buClr>
              <a:buFontTx/>
              <a:buChar char="•"/>
            </a:pPr>
            <a:r>
              <a:rPr lang="en-GB" sz="16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Role-based Access Control</a:t>
            </a:r>
          </a:p>
          <a:p>
            <a:pPr>
              <a:spcBef>
                <a:spcPct val="25000"/>
              </a:spcBef>
              <a:buFont typeface="Arial" pitchFamily="34" charset="0"/>
              <a:buNone/>
            </a:pPr>
            <a:endParaRPr lang="en-GB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474467" y="2924175"/>
            <a:ext cx="2051050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200" b="1" smtClean="0">
                <a:solidFill>
                  <a:schemeClr val="bg1"/>
                </a:solidFill>
              </a:rPr>
              <a:t>Generic Enabler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74467" y="3284984"/>
            <a:ext cx="2051050" cy="25241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200" b="1" smtClean="0">
                <a:solidFill>
                  <a:schemeClr val="bg1"/>
                </a:solidFill>
              </a:rPr>
              <a:t>Generic Enabler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74467" y="2564904"/>
            <a:ext cx="2051050" cy="2524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200" b="1" smtClean="0">
                <a:solidFill>
                  <a:schemeClr val="bg1"/>
                </a:solidFill>
              </a:rPr>
              <a:t>Energy-specific (e.g. ICD) 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023420" y="3861048"/>
            <a:ext cx="3941068" cy="187220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>
              <a:spcBef>
                <a:spcPct val="25000"/>
              </a:spcBef>
            </a:pPr>
            <a:r>
              <a:rPr lang="en-GB" b="1" smtClean="0">
                <a:solidFill>
                  <a:schemeClr val="bg1"/>
                </a:solidFill>
              </a:rPr>
              <a:t>FI-WARE’s Internet of Things (IoT) Chapter </a:t>
            </a:r>
            <a:r>
              <a:rPr lang="en-GB" smtClean="0">
                <a:solidFill>
                  <a:schemeClr val="bg1"/>
                </a:solidFill>
              </a:rPr>
              <a:t>will support functionalities like auto-configuration (</a:t>
            </a:r>
            <a:r>
              <a:rPr lang="en-GB" b="1" smtClean="0">
                <a:solidFill>
                  <a:schemeClr val="bg1"/>
                </a:solidFill>
              </a:rPr>
              <a:t>Plug&amp;Play</a:t>
            </a:r>
            <a:r>
              <a:rPr lang="en-GB" smtClean="0">
                <a:solidFill>
                  <a:schemeClr val="bg1"/>
                </a:solidFill>
              </a:rPr>
              <a:t>) for managing huge numbers of devices &amp; things in a generic way!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74467" y="2240484"/>
            <a:ext cx="2051050" cy="25241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200" b="1" smtClean="0">
                <a:solidFill>
                  <a:schemeClr val="bg1"/>
                </a:solidFill>
              </a:rPr>
              <a:t>Generic Enabler</a:t>
            </a:r>
            <a:endParaRPr lang="en-GB" sz="1200" b="1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7366" y="1477963"/>
            <a:ext cx="2350418" cy="3668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 smtClean="0">
                <a:solidFill>
                  <a:schemeClr val="bg1"/>
                </a:solidFill>
              </a:rPr>
              <a:t>Function Layer</a:t>
            </a:r>
            <a:endParaRPr lang="en-GB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3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5729" y="1412776"/>
            <a:ext cx="7126751" cy="5256584"/>
          </a:xfrm>
        </p:spPr>
        <p:txBody>
          <a:bodyPr>
            <a:normAutofit fontScale="92500"/>
          </a:bodyPr>
          <a:lstStyle/>
          <a:p>
            <a:pPr marL="265113" lvl="1" indent="-265113">
              <a:lnSpc>
                <a:spcPct val="110000"/>
              </a:lnSpc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mtClean="0">
                <a:solidFill>
                  <a:schemeClr val="tx1"/>
                </a:solidFill>
                <a:latin typeface="Arial" pitchFamily="34" charset="0"/>
                <a:cs typeface="+mn-cs"/>
              </a:rPr>
              <a:t>Methodology</a:t>
            </a:r>
          </a:p>
          <a:p>
            <a:pPr marL="712788" lvl="2" indent="-169863">
              <a:lnSpc>
                <a:spcPct val="110000"/>
              </a:lnSpc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800" cap="none" smtClean="0">
                <a:solidFill>
                  <a:schemeClr val="tx1"/>
                </a:solidFill>
                <a:latin typeface="Arial" pitchFamily="34" charset="0"/>
                <a:cs typeface="+mn-cs"/>
              </a:rPr>
              <a:t>Use of Eurelectric business models methodology</a:t>
            </a:r>
          </a:p>
          <a:p>
            <a:pPr marL="265113" lvl="1" indent="-265113">
              <a:lnSpc>
                <a:spcPct val="110000"/>
              </a:lnSpc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mtClean="0">
                <a:solidFill>
                  <a:schemeClr val="tx1"/>
                </a:solidFill>
                <a:latin typeface="Arial" pitchFamily="34" charset="0"/>
                <a:cs typeface="+mn-cs"/>
              </a:rPr>
              <a:t>Stakeholders and business relationships</a:t>
            </a:r>
          </a:p>
          <a:p>
            <a:pPr marL="712788" lvl="2" indent="-169863">
              <a:lnSpc>
                <a:spcPct val="110000"/>
              </a:lnSpc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800" cap="none" smtClean="0">
                <a:solidFill>
                  <a:schemeClr val="tx1"/>
                </a:solidFill>
                <a:latin typeface="Arial" pitchFamily="34" charset="0"/>
                <a:cs typeface="+mn-cs"/>
              </a:rPr>
              <a:t>Description of each scenario WP stakeholders and their business relationships</a:t>
            </a:r>
          </a:p>
          <a:p>
            <a:pPr marL="265113" lvl="1" indent="-265113">
              <a:lnSpc>
                <a:spcPct val="110000"/>
              </a:lnSpc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mtClean="0">
                <a:solidFill>
                  <a:schemeClr val="tx1"/>
                </a:solidFill>
                <a:latin typeface="Arial" pitchFamily="34" charset="0"/>
                <a:cs typeface="+mn-cs"/>
              </a:rPr>
              <a:t>Use cases business analysis</a:t>
            </a:r>
          </a:p>
          <a:p>
            <a:pPr marL="712788" lvl="2" indent="-169863">
              <a:lnSpc>
                <a:spcPct val="110000"/>
              </a:lnSpc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800" cap="none" smtClean="0">
                <a:solidFill>
                  <a:schemeClr val="tx1"/>
                </a:solidFill>
                <a:latin typeface="Arial" pitchFamily="34" charset="0"/>
                <a:cs typeface="+mn-cs"/>
              </a:rPr>
              <a:t>FINSENY use cases have been mapped into the Functionalities (EC) / Benefits (EPRI) table defined by Eurelectric</a:t>
            </a:r>
          </a:p>
          <a:p>
            <a:pPr marL="265113" lvl="1" indent="-265113">
              <a:lnSpc>
                <a:spcPct val="110000"/>
              </a:lnSpc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mtClean="0">
                <a:solidFill>
                  <a:schemeClr val="tx1"/>
                </a:solidFill>
                <a:latin typeface="Arial" pitchFamily="34" charset="0"/>
                <a:cs typeface="+mn-cs"/>
              </a:rPr>
              <a:t>Business Opportunities</a:t>
            </a:r>
          </a:p>
          <a:p>
            <a:pPr marL="712788" lvl="2" indent="-169863">
              <a:lnSpc>
                <a:spcPct val="110000"/>
              </a:lnSpc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800" cap="none" smtClean="0">
                <a:solidFill>
                  <a:schemeClr val="tx1"/>
                </a:solidFill>
                <a:latin typeface="Arial" pitchFamily="34" charset="0"/>
                <a:cs typeface="+mn-cs"/>
              </a:rPr>
              <a:t>From the tables mapping functionalities and benefits with the different scenario use cases, the methodology provides a way for deriving business opportunities, considering only most important stakeholders per WP, who are directly involved in the use cases</a:t>
            </a:r>
          </a:p>
          <a:p>
            <a:pPr marL="712788" lvl="2" indent="-169863">
              <a:lnSpc>
                <a:spcPct val="110000"/>
              </a:lnSpc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800" cap="none" smtClean="0">
                <a:solidFill>
                  <a:schemeClr val="tx1"/>
                </a:solidFill>
                <a:latin typeface="Arial" pitchFamily="34" charset="0"/>
                <a:cs typeface="+mn-cs"/>
              </a:rPr>
              <a:t>Outline the impact of Future Internet for these business opportunities</a:t>
            </a:r>
          </a:p>
          <a:p>
            <a:pPr marL="342900" lvl="2" indent="0">
              <a:lnSpc>
                <a:spcPct val="110000"/>
              </a:lnSpc>
              <a:buNone/>
            </a:pPr>
            <a:endParaRPr lang="en-GB" sz="1600" cap="none" smtClean="0"/>
          </a:p>
          <a:p>
            <a:pPr marL="685800" lvl="2" indent="-342900">
              <a:lnSpc>
                <a:spcPct val="110000"/>
              </a:lnSpc>
            </a:pPr>
            <a:endParaRPr lang="en-GB" sz="1600" cap="none" smtClean="0"/>
          </a:p>
          <a:p>
            <a:pPr lvl="1">
              <a:lnSpc>
                <a:spcPct val="110000"/>
              </a:lnSpc>
            </a:pPr>
            <a:endParaRPr lang="en-GB" sz="1600" smtClean="0"/>
          </a:p>
          <a:p>
            <a:pPr>
              <a:lnSpc>
                <a:spcPct val="110000"/>
              </a:lnSpc>
            </a:pPr>
            <a:endParaRPr lang="en-GB" sz="180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82531" y="364555"/>
            <a:ext cx="5843588" cy="1101386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smtClean="0"/>
              <a:t>Finseny approach on Business Models &amp; Market trends</a:t>
            </a:r>
            <a:endParaRPr lang="en-GB" cap="none"/>
          </a:p>
        </p:txBody>
      </p:sp>
    </p:spTree>
    <p:extLst>
      <p:ext uri="{BB962C8B-B14F-4D97-AF65-F5344CB8AC3E}">
        <p14:creationId xmlns:p14="http://schemas.microsoft.com/office/powerpoint/2010/main" xmlns="" val="16124145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7519" y="1412776"/>
            <a:ext cx="6198857" cy="936104"/>
          </a:xfrm>
        </p:spPr>
        <p:txBody>
          <a:bodyPr>
            <a:normAutofit/>
          </a:bodyPr>
          <a:lstStyle/>
          <a:p>
            <a:pPr marL="265113" lvl="1" indent="-265113">
              <a:lnSpc>
                <a:spcPct val="110000"/>
              </a:lnSpc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z="1900" smtClean="0">
                <a:solidFill>
                  <a:schemeClr val="tx1"/>
                </a:solidFill>
                <a:latin typeface="Arial" pitchFamily="34" charset="0"/>
                <a:cs typeface="+mn-cs"/>
                <a:sym typeface="Wingdings" pitchFamily="2" charset="2"/>
              </a:rPr>
              <a:t>One per Scenario WP</a:t>
            </a:r>
            <a:endParaRPr lang="en-GB" sz="1900">
              <a:solidFill>
                <a:schemeClr val="tx1"/>
              </a:solidFill>
              <a:latin typeface="Arial" pitchFamily="34" charset="0"/>
              <a:cs typeface="+mn-cs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3164" y="373063"/>
            <a:ext cx="5843588" cy="795337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dirty="0" smtClean="0"/>
              <a:t>Stakeholders and Business Relationships</a:t>
            </a:r>
            <a:endParaRPr lang="en-GB" cap="none" dirty="0"/>
          </a:p>
        </p:txBody>
      </p:sp>
      <p:pic>
        <p:nvPicPr>
          <p:cNvPr id="4098" name="Imagen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3642365" cy="203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178" y="1628800"/>
            <a:ext cx="3008301" cy="222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669" y="4015697"/>
            <a:ext cx="3493292" cy="21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n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7945" y="4149081"/>
            <a:ext cx="3249608" cy="198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473880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 bwMode="auto">
          <a:xfrm>
            <a:off x="1795587" y="394329"/>
            <a:ext cx="5843588" cy="795337"/>
          </a:xfrm>
          <a:noFill/>
        </p:spPr>
        <p:txBody>
          <a:bodyPr anchor="t"/>
          <a:lstStyle/>
          <a:p>
            <a:r>
              <a:rPr lang="en-GB" cap="none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70459" y="1600200"/>
            <a:ext cx="7634287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z="2000" dirty="0" smtClean="0"/>
              <a:t>Motivation and basic requirements</a:t>
            </a:r>
          </a:p>
          <a:p>
            <a:pPr marL="265113" indent="-265113" eaLnBrk="0" hangingPunct="0"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z="2000" dirty="0" smtClean="0"/>
              <a:t>FI-PPP approach</a:t>
            </a:r>
          </a:p>
          <a:p>
            <a:pPr marL="265113" indent="-265113" eaLnBrk="0" hangingPunct="0"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z="2000" dirty="0" smtClean="0"/>
              <a:t>FINSENY vision and mission</a:t>
            </a:r>
          </a:p>
          <a:p>
            <a:pPr marL="265113" indent="-265113" eaLnBrk="0" hangingPunct="0"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z="2000" dirty="0" smtClean="0"/>
              <a:t>Scenarios and high level architecture</a:t>
            </a:r>
          </a:p>
          <a:p>
            <a:pPr marL="265113" indent="-265113" eaLnBrk="0" hangingPunct="0"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z="2000" dirty="0" smtClean="0"/>
              <a:t>Business modelling</a:t>
            </a:r>
          </a:p>
          <a:p>
            <a:pPr marL="265113" indent="-265113" eaLnBrk="0" hangingPunct="0"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z="2000" dirty="0" smtClean="0"/>
              <a:t>Conclusions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485171" cy="330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264" y="367068"/>
            <a:ext cx="6584950" cy="90169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cap="none" dirty="0" smtClean="0"/>
              <a:t>Use Case business analysis, identifying opportunity clusters</a:t>
            </a:r>
            <a:endParaRPr lang="en-US" cap="none" dirty="0"/>
          </a:p>
        </p:txBody>
      </p:sp>
      <p:sp>
        <p:nvSpPr>
          <p:cNvPr id="2" name="Ellipse 1"/>
          <p:cNvSpPr/>
          <p:nvPr/>
        </p:nvSpPr>
        <p:spPr bwMode="auto">
          <a:xfrm>
            <a:off x="3347864" y="4276680"/>
            <a:ext cx="1728192" cy="122413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3203847" y="4286944"/>
            <a:ext cx="1362265" cy="914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5" name="Pfeil nach rechts 4"/>
          <p:cNvSpPr/>
          <p:nvPr/>
        </p:nvSpPr>
        <p:spPr bwMode="auto">
          <a:xfrm rot="18691536">
            <a:off x="2627784" y="5500816"/>
            <a:ext cx="1080120" cy="304448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481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3164" y="373063"/>
            <a:ext cx="5843588" cy="795337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smtClean="0"/>
              <a:t>Identifying business opportunities</a:t>
            </a:r>
            <a:endParaRPr lang="en-GB" cap="none"/>
          </a:p>
        </p:txBody>
      </p:sp>
      <p:pic>
        <p:nvPicPr>
          <p:cNvPr id="4099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4411" y="1340768"/>
            <a:ext cx="6372783" cy="47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 bwMode="auto">
          <a:xfrm>
            <a:off x="2709638" y="5207938"/>
            <a:ext cx="1296144" cy="828000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2526300" y="3735074"/>
            <a:ext cx="1296144" cy="828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3976797" y="2347810"/>
            <a:ext cx="1296144" cy="864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105866" y="5207938"/>
            <a:ext cx="1296144" cy="828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4372" y="6197242"/>
            <a:ext cx="2779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DER:	Distributed Electrical Resources</a:t>
            </a:r>
          </a:p>
          <a:p>
            <a:r>
              <a:rPr lang="en-GB" sz="1000" dirty="0" smtClean="0"/>
              <a:t>BEMS:	Building Energy Management System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xmlns="" val="377142772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/>
          </p:cNvSpPr>
          <p:nvPr>
            <p:ph type="title"/>
          </p:nvPr>
        </p:nvSpPr>
        <p:spPr bwMode="auto">
          <a:xfrm>
            <a:off x="1795587" y="394329"/>
            <a:ext cx="5843588" cy="795337"/>
          </a:xfrm>
          <a:noFill/>
        </p:spPr>
        <p:txBody>
          <a:bodyPr anchor="t"/>
          <a:lstStyle/>
          <a:p>
            <a:r>
              <a:rPr lang="en-GB" cap="none" dirty="0" smtClean="0"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70459" y="1600200"/>
            <a:ext cx="7122021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sz="2000" dirty="0" smtClean="0"/>
              <a:t>The FINSENY project</a:t>
            </a:r>
          </a:p>
          <a:p>
            <a:pPr marL="712788" lvl="2" indent="-16986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/>
              <a:t>Collected and selected use cases for its five scenarios</a:t>
            </a:r>
          </a:p>
          <a:p>
            <a:pPr marL="712788" lvl="2" indent="-16986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/>
              <a:t>Provided use case descriptions as input to SG-CG WG Sustainable Processes</a:t>
            </a:r>
          </a:p>
          <a:p>
            <a:pPr marL="712788" lvl="2" indent="-16986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/>
              <a:t>Identified ICT requirements within scenarios</a:t>
            </a:r>
          </a:p>
          <a:p>
            <a:pPr marL="712788" lvl="2" indent="-16986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/>
              <a:t>Consolidated ICT requirements in the project</a:t>
            </a:r>
          </a:p>
          <a:p>
            <a:pPr marL="712788" lvl="2" indent="-16986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/>
              <a:t>Coordination </a:t>
            </a:r>
            <a:r>
              <a:rPr lang="en-GB" dirty="0"/>
              <a:t>with the other FI-PPP usage areas</a:t>
            </a:r>
          </a:p>
          <a:p>
            <a:pPr marL="1169988" lvl="3" indent="-169863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/>
              <a:t>requirements covered by generic enablers (FI-WARE)</a:t>
            </a:r>
          </a:p>
          <a:p>
            <a:pPr marL="1169988" lvl="3" indent="-169863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/>
              <a:t>requirements covered by specific enablers </a:t>
            </a:r>
            <a:r>
              <a:rPr lang="en-GB" sz="1600" dirty="0" smtClean="0"/>
              <a:t>(FINSENY) </a:t>
            </a:r>
            <a:endParaRPr lang="en-GB" sz="1600" dirty="0"/>
          </a:p>
          <a:p>
            <a:pPr marL="712788" lvl="2" indent="-16986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dirty="0"/>
              <a:t>Develop consistent functional ICT architecture considering FI-WARE GEs for FINSENY scenarios </a:t>
            </a:r>
          </a:p>
          <a:p>
            <a:pPr marL="712788" lvl="2" indent="-16986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/>
              <a:t>Plan </a:t>
            </a:r>
            <a:r>
              <a:rPr lang="en-GB" dirty="0"/>
              <a:t>for consolidated Smart Energy </a:t>
            </a:r>
            <a:r>
              <a:rPr lang="en-GB" dirty="0" smtClean="0"/>
              <a:t>trial</a:t>
            </a:r>
          </a:p>
          <a:p>
            <a:pPr marL="712788" lvl="2" indent="-16986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/>
              <a:t>Activities to describe potential business models</a:t>
            </a:r>
            <a:endParaRPr lang="en-GB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Rectángulo"/>
          <p:cNvSpPr>
            <a:spLocks noChangeArrowheads="1"/>
          </p:cNvSpPr>
          <p:nvPr/>
        </p:nvSpPr>
        <p:spPr bwMode="auto">
          <a:xfrm>
            <a:off x="2698750" y="2709540"/>
            <a:ext cx="4249738" cy="10795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mtClean="0">
                <a:solidFill>
                  <a:schemeClr val="bg1"/>
                </a:solidFill>
                <a:latin typeface="Arial" charset="0"/>
                <a:cs typeface="Arial" charset="0"/>
              </a:rPr>
              <a:t>Join the Smart Grid Stakeholder Group http://www.fi-ppp-finseny.eu/sgsg/</a:t>
            </a:r>
            <a:endParaRPr lang="en-GB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71898" y="3787254"/>
            <a:ext cx="6551612" cy="302612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265113" lvl="1" indent="-26511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b="1" dirty="0">
                <a:cs typeface="Arial" pitchFamily="34" charset="0"/>
              </a:rPr>
              <a:t>Smart Grid Stakeholder Group (SGSG)</a:t>
            </a:r>
            <a:r>
              <a:rPr lang="en-GB" dirty="0">
                <a:cs typeface="Arial" pitchFamily="34" charset="0"/>
              </a:rPr>
              <a:t> has been established to better understand the views of the communications and energy industry.</a:t>
            </a:r>
          </a:p>
          <a:p>
            <a:pPr marL="265113" lvl="1" indent="-26511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dirty="0">
                <a:cs typeface="Arial" pitchFamily="34" charset="0"/>
              </a:rPr>
              <a:t>SGSG includes companies and institutes, who are interested in the research and exploitation of the Smart Energy challenges and the associated business opportunities.</a:t>
            </a:r>
          </a:p>
          <a:p>
            <a:pPr marL="265113" lvl="1" indent="-26511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dirty="0">
                <a:cs typeface="Arial" pitchFamily="34" charset="0"/>
              </a:rPr>
              <a:t>SGSG is </a:t>
            </a:r>
            <a:r>
              <a:rPr lang="en-GB" b="1" dirty="0">
                <a:cs typeface="Arial" pitchFamily="34" charset="0"/>
              </a:rPr>
              <a:t>open for all industrial players in the Smart Grid arena.</a:t>
            </a:r>
            <a:endParaRPr lang="en-GB" dirty="0">
              <a:cs typeface="Arial" pitchFamily="34" charset="0"/>
            </a:endParaRPr>
          </a:p>
        </p:txBody>
      </p:sp>
      <p:sp>
        <p:nvSpPr>
          <p:cNvPr id="16389" name="Title 1"/>
          <p:cNvSpPr txBox="1">
            <a:spLocks/>
          </p:cNvSpPr>
          <p:nvPr/>
        </p:nvSpPr>
        <p:spPr bwMode="auto">
          <a:xfrm>
            <a:off x="1788666" y="394031"/>
            <a:ext cx="528002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lnSpc>
                <a:spcPts val="2663"/>
              </a:lnSpc>
            </a:pPr>
            <a:r>
              <a:rPr lang="en-GB" sz="2400" b="1"/>
              <a:t>Interested to know more about FINSENY and Smart Energy?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64804" y="1124744"/>
            <a:ext cx="6767636" cy="331415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265113" lvl="1" indent="-265113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>
                <a:cs typeface="Arial" pitchFamily="34" charset="0"/>
              </a:rPr>
              <a:t>FINSENY Final Event in cooperation with EIT ICT Labs</a:t>
            </a:r>
          </a:p>
          <a:p>
            <a:pPr marL="722313" lvl="2" indent="-265113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 smtClean="0">
                <a:cs typeface="Arial" pitchFamily="34" charset="0"/>
              </a:rPr>
              <a:t>on April 10 and 11, 2013</a:t>
            </a:r>
          </a:p>
          <a:p>
            <a:pPr marL="722313" lvl="2" indent="-265113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 smtClean="0">
                <a:cs typeface="Arial" pitchFamily="34" charset="0"/>
              </a:rPr>
              <a:t>in Berlin</a:t>
            </a:r>
          </a:p>
          <a:p>
            <a:pPr marL="722313" lvl="2" indent="-265113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 smtClean="0">
                <a:cs typeface="Arial" pitchFamily="34" charset="0"/>
                <a:hlinkClick r:id="rId3"/>
              </a:rPr>
              <a:t>http://www.fi-ppp-finseny.eu/finseny-smart-energy-enabled-by-future-internet-workshop/</a:t>
            </a:r>
            <a:endParaRPr lang="en-GB" sz="1600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4075" y="4797425"/>
            <a:ext cx="6808788" cy="1225550"/>
          </a:xfrm>
          <a:prstGeom prst="rect">
            <a:avLst/>
          </a:prstGeom>
        </p:spPr>
        <p:txBody>
          <a:bodyPr anchor="b"/>
          <a:lstStyle/>
          <a:p>
            <a:pPr algn="ctr" eaLnBrk="0" hangingPunct="0">
              <a:lnSpc>
                <a:spcPts val="2663"/>
              </a:lnSpc>
            </a:pPr>
            <a:r>
              <a:rPr lang="en-GB" b="1" dirty="0">
                <a:hlinkClick r:id="rId3"/>
              </a:rPr>
              <a:t>http://www.finseny.eu/finseny-white-paper/</a:t>
            </a:r>
            <a:r>
              <a:rPr lang="en-GB" b="1" dirty="0"/>
              <a:t> </a:t>
            </a:r>
          </a:p>
          <a:p>
            <a:pPr eaLnBrk="0" hangingPunct="0">
              <a:lnSpc>
                <a:spcPts val="2663"/>
              </a:lnSpc>
            </a:pPr>
            <a:endParaRPr lang="en-GB" sz="2800" b="1" dirty="0">
              <a:solidFill>
                <a:srgbClr val="339966"/>
              </a:solidFill>
              <a:latin typeface="Arial Rounded MT Bold" pitchFamily="34" charset="0"/>
              <a:cs typeface="Arial" pitchFamily="34" charset="0"/>
            </a:endParaRPr>
          </a:p>
          <a:p>
            <a:pPr eaLnBrk="0" hangingPunct="0">
              <a:lnSpc>
                <a:spcPts val="2663"/>
              </a:lnSpc>
            </a:pPr>
            <a:r>
              <a:rPr lang="en-GB" sz="2800" b="1" dirty="0">
                <a:solidFill>
                  <a:srgbClr val="339966"/>
                </a:solidFill>
                <a:latin typeface="Arial Rounded MT Bold" pitchFamily="34" charset="0"/>
                <a:cs typeface="Arial" pitchFamily="34" charset="0"/>
              </a:rPr>
              <a:t>THANK YOU FOR YOUR ATTENTION!</a:t>
            </a:r>
          </a:p>
        </p:txBody>
      </p:sp>
      <p:pic>
        <p:nvPicPr>
          <p:cNvPr id="116742" name="Picture 6" descr="qrcode_finseny_whitepa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484313"/>
            <a:ext cx="3317875" cy="331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 txBox="1">
            <a:spLocks/>
          </p:cNvSpPr>
          <p:nvPr/>
        </p:nvSpPr>
        <p:spPr bwMode="auto">
          <a:xfrm>
            <a:off x="1784954" y="371864"/>
            <a:ext cx="69723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eaLnBrk="0" hangingPunct="0"/>
            <a:r>
              <a:rPr lang="en-GB" sz="2400" b="1" dirty="0" smtClean="0"/>
              <a:t>Motivation</a:t>
            </a:r>
            <a:endParaRPr lang="en-GB" sz="2400" b="1" dirty="0"/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8973" y="3150493"/>
            <a:ext cx="3922286" cy="22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63688" y="1171575"/>
            <a:ext cx="578485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sz="1700" dirty="0"/>
              <a:t>In search of a sustainable energy system</a:t>
            </a:r>
          </a:p>
          <a:p>
            <a:pPr marL="522288" lvl="2" indent="-179388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/>
              <a:t>Europe has committed to 20/20/20 </a:t>
            </a:r>
            <a:r>
              <a:rPr lang="en-GB" sz="1600" dirty="0" smtClean="0"/>
              <a:t>targets *</a:t>
            </a:r>
            <a:endParaRPr lang="en-GB" sz="1600" dirty="0"/>
          </a:p>
          <a:p>
            <a:pPr marL="522288" lvl="2" indent="-179388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/>
              <a:t>Germany’s nuclear power phase out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63688" y="2166938"/>
            <a:ext cx="6386314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sz="1700" dirty="0"/>
              <a:t>Integrate renewable and decentralised energy generation</a:t>
            </a:r>
          </a:p>
          <a:p>
            <a:pPr marL="522288" lvl="2" indent="-179388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/>
              <a:t>need to cope with volatility</a:t>
            </a:r>
          </a:p>
          <a:p>
            <a:pPr marL="522288" lvl="2" indent="-179388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/>
              <a:t>need to optimally use existing grid infrastructures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63688" y="3163888"/>
            <a:ext cx="3794026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sz="1700" dirty="0"/>
              <a:t>Liberalisation of energy markets</a:t>
            </a:r>
          </a:p>
          <a:p>
            <a:pPr marL="522288" lvl="2" indent="-179388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/>
              <a:t>new services </a:t>
            </a:r>
          </a:p>
          <a:p>
            <a:pPr marL="522288" lvl="2" indent="-179388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/>
              <a:t>new market players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63688" y="5199063"/>
            <a:ext cx="3168650" cy="6889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0" lvl="1" eaLnBrk="0" hangingPunct="0">
              <a:spcBef>
                <a:spcPts val="600"/>
              </a:spcBef>
              <a:buClr>
                <a:srgbClr val="339966"/>
              </a:buClr>
            </a:pPr>
            <a:r>
              <a:rPr lang="en-GB" b="1" dirty="0" smtClean="0">
                <a:solidFill>
                  <a:srgbClr val="339966"/>
                </a:solidFill>
                <a:sym typeface="Wingdings" pitchFamily="2" charset="2"/>
              </a:rPr>
              <a:t></a:t>
            </a:r>
            <a:r>
              <a:rPr lang="en-GB" b="1" dirty="0" smtClean="0">
                <a:sym typeface="Wingdings" pitchFamily="2" charset="2"/>
              </a:rPr>
              <a:t>	ICT is the key enabler 	for the Smart Energy</a:t>
            </a:r>
            <a:endParaRPr lang="en-GB" b="1" dirty="0">
              <a:sym typeface="Wingdings" pitchFamily="2" charset="2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763688" y="4149725"/>
            <a:ext cx="4405313" cy="7921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265113" indent="-265113" eaLnBrk="0" hangingPunct="0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sz="1700" dirty="0"/>
              <a:t>Combination of action fields</a:t>
            </a:r>
          </a:p>
          <a:p>
            <a:pPr marL="522288" lvl="2" indent="-179388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>
                <a:cs typeface="Arial" pitchFamily="34" charset="0"/>
              </a:rPr>
              <a:t>smart grid and smart home</a:t>
            </a:r>
          </a:p>
          <a:p>
            <a:pPr marL="522288" lvl="2" indent="-179388" eaLnBrk="0" hangingPunct="0">
              <a:spcBef>
                <a:spcPts val="0"/>
              </a:spcBef>
              <a:buClr>
                <a:srgbClr val="339966"/>
              </a:buClr>
              <a:buFontTx/>
              <a:buChar char="•"/>
            </a:pPr>
            <a:r>
              <a:rPr lang="en-GB" sz="1600" dirty="0">
                <a:cs typeface="Arial" pitchFamily="34" charset="0"/>
              </a:rPr>
              <a:t>smart grid and electric mobility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4248" y="5949280"/>
            <a:ext cx="54761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/>
            <a:r>
              <a:rPr lang="en-GB" sz="1000" smtClean="0"/>
              <a:t>*	A 20% reduction in EU greenhouse gas emissions from 1990 levels; </a:t>
            </a:r>
          </a:p>
          <a:p>
            <a:pPr marL="180975" indent="-180975"/>
            <a:r>
              <a:rPr lang="en-GB" sz="1000" smtClean="0"/>
              <a:t>	Raising the share of EU energy consumption produced from renewable resources to 20%; </a:t>
            </a:r>
          </a:p>
          <a:p>
            <a:pPr marL="180975" indent="-180975">
              <a:spcAft>
                <a:spcPts val="600"/>
              </a:spcAft>
            </a:pPr>
            <a:r>
              <a:rPr lang="en-GB" sz="1000" smtClean="0"/>
              <a:t>	A 20% improvement in the EU's energy efficiency.</a:t>
            </a:r>
          </a:p>
          <a:p>
            <a:pPr marL="180975" indent="-180975"/>
            <a:r>
              <a:rPr lang="en-GB" sz="1000" smtClean="0"/>
              <a:t>Source: EU Commission: </a:t>
            </a:r>
            <a:r>
              <a:rPr lang="en-GB" sz="1000" smtClean="0">
                <a:hlinkClick r:id="rId4"/>
              </a:rPr>
              <a:t>http://ec.europa.eu/clima/policies/package/index_en.htm</a:t>
            </a:r>
            <a:r>
              <a:rPr lang="en-GB" sz="1000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3164" y="373063"/>
            <a:ext cx="5843588" cy="795337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dirty="0" smtClean="0">
                <a:latin typeface="Arial" pitchFamily="34" charset="0"/>
                <a:cs typeface="Arial" pitchFamily="34" charset="0"/>
              </a:rPr>
              <a:t>Can the Internet be useful </a:t>
            </a:r>
            <a:br>
              <a:rPr lang="en-GB" cap="none" dirty="0" smtClean="0">
                <a:latin typeface="Arial" pitchFamily="34" charset="0"/>
                <a:cs typeface="Arial" pitchFamily="34" charset="0"/>
              </a:rPr>
            </a:br>
            <a:r>
              <a:rPr lang="en-GB" cap="none" dirty="0" smtClean="0">
                <a:latin typeface="Arial" pitchFamily="34" charset="0"/>
                <a:cs typeface="Arial" pitchFamily="34" charset="0"/>
              </a:rPr>
              <a:t>for Smart Energy?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3688" y="1477963"/>
            <a:ext cx="6946900" cy="5027612"/>
          </a:xfrm>
        </p:spPr>
        <p:txBody>
          <a:bodyPr>
            <a:normAutofit/>
          </a:bodyPr>
          <a:lstStyle/>
          <a:p>
            <a:pPr marL="265113" indent="-265113"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>
                <a:latin typeface="Arial" pitchFamily="34" charset="0"/>
                <a:cs typeface="+mn-cs"/>
              </a:rPr>
              <a:t>The Internet provides</a:t>
            </a:r>
          </a:p>
          <a:p>
            <a:pPr marL="522288" lvl="2" indent="-179388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sz="18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A cost-efficient information and communication infrastructure with outstanding scalability and economy of scale</a:t>
            </a:r>
          </a:p>
          <a:p>
            <a:pPr marL="522288" lvl="2" indent="-179388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sz="18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Well-proven Internet technologies (e.g. TCP/IP protocol suite) for re-use in private networks</a:t>
            </a:r>
          </a:p>
          <a:p>
            <a:pPr marL="522288" lvl="2" indent="-179388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sz="18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Openness to new service providers and business models </a:t>
            </a:r>
          </a:p>
          <a:p>
            <a:pPr marL="265113" indent="-265113"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>
                <a:latin typeface="Arial" pitchFamily="34" charset="0"/>
                <a:cs typeface="+mn-cs"/>
              </a:rPr>
              <a:t>Limitations of today’s Internet technology</a:t>
            </a:r>
          </a:p>
          <a:p>
            <a:pPr marL="522288" lvl="2" indent="-179388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sz="18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No guaranteed high priority</a:t>
            </a:r>
          </a:p>
          <a:p>
            <a:pPr marL="522288" lvl="2" indent="-179388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sz="18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Internet could introduce security gaps</a:t>
            </a:r>
          </a:p>
          <a:p>
            <a:pPr marL="522288" lvl="2" indent="-179388">
              <a:spcBef>
                <a:spcPts val="600"/>
              </a:spcBef>
              <a:buClr>
                <a:srgbClr val="339966"/>
              </a:buClr>
              <a:buFontTx/>
              <a:buChar char="•"/>
            </a:pPr>
            <a:r>
              <a:rPr lang="en-GB" sz="18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Internet technology does not fulfil the short and deterministic latency requirements (e.g. for </a:t>
            </a:r>
            <a:r>
              <a:rPr lang="en-GB" sz="1800" cap="none" dirty="0" err="1" smtClean="0">
                <a:solidFill>
                  <a:schemeClr val="tx1"/>
                </a:solidFill>
                <a:latin typeface="Arial" pitchFamily="34" charset="0"/>
                <a:cs typeface="+mn-cs"/>
              </a:rPr>
              <a:t>tele</a:t>
            </a:r>
            <a:r>
              <a:rPr lang="en-GB" sz="1800" cap="none" dirty="0" smtClean="0">
                <a:solidFill>
                  <a:schemeClr val="tx1"/>
                </a:solidFill>
                <a:latin typeface="Arial" pitchFamily="34" charset="0"/>
                <a:cs typeface="+mn-cs"/>
              </a:rPr>
              <a:t>-protections)</a:t>
            </a:r>
          </a:p>
          <a:p>
            <a:pPr marL="265113" indent="-265113">
              <a:spcBef>
                <a:spcPts val="1200"/>
              </a:spcBef>
              <a:buClr>
                <a:srgbClr val="339966"/>
              </a:buClr>
              <a:buFontTx/>
              <a:buChar char="•"/>
            </a:pPr>
            <a:r>
              <a:rPr lang="en-GB" dirty="0" smtClean="0">
                <a:latin typeface="Arial" pitchFamily="34" charset="0"/>
                <a:cs typeface="+mn-cs"/>
              </a:rPr>
              <a:t>BUT the Internet is evolving fast, often at exponential rates, and adapting itself to users’ demands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1793164" y="371939"/>
            <a:ext cx="5843588" cy="795337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dirty="0" smtClean="0">
                <a:latin typeface="Arial" pitchFamily="34" charset="0"/>
                <a:cs typeface="Arial" pitchFamily="34" charset="0"/>
              </a:rPr>
              <a:t>Critical features for Smart Energy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39750" y="2344738"/>
            <a:ext cx="2319338" cy="5286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Safety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39750" y="3059113"/>
            <a:ext cx="2319338" cy="5286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39750" y="3773488"/>
            <a:ext cx="2319338" cy="5286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Adaptability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39750" y="4487863"/>
            <a:ext cx="2319338" cy="5286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Utilisation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539750" y="5203825"/>
            <a:ext cx="2319338" cy="5302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chemeClr val="bg1"/>
                </a:solidFill>
                <a:cs typeface="Arial" pitchFamily="34" charset="0"/>
              </a:rPr>
              <a:t>Intelligence</a:t>
            </a:r>
          </a:p>
        </p:txBody>
      </p:sp>
      <p:sp>
        <p:nvSpPr>
          <p:cNvPr id="29" name="10 Rectángulo"/>
          <p:cNvSpPr>
            <a:spLocks noChangeArrowheads="1"/>
          </p:cNvSpPr>
          <p:nvPr/>
        </p:nvSpPr>
        <p:spPr bwMode="auto">
          <a:xfrm>
            <a:off x="2933700" y="2335213"/>
            <a:ext cx="558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All members of society will be protected from dangerous occurrences</a:t>
            </a:r>
          </a:p>
        </p:txBody>
      </p:sp>
      <p:sp>
        <p:nvSpPr>
          <p:cNvPr id="30" name="12 Rectángulo"/>
          <p:cNvSpPr>
            <a:spLocks noChangeArrowheads="1"/>
          </p:cNvSpPr>
          <p:nvPr/>
        </p:nvSpPr>
        <p:spPr bwMode="auto">
          <a:xfrm>
            <a:off x="2933700" y="3051175"/>
            <a:ext cx="558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Ensure compliance in the use of information and protect the network from unwanted intrusions whether physical or cyber systems</a:t>
            </a:r>
          </a:p>
        </p:txBody>
      </p:sp>
      <p:sp>
        <p:nvSpPr>
          <p:cNvPr id="31" name="13 Rectángulo"/>
          <p:cNvSpPr>
            <a:spLocks noChangeArrowheads="1"/>
          </p:cNvSpPr>
          <p:nvPr/>
        </p:nvSpPr>
        <p:spPr bwMode="auto">
          <a:xfrm>
            <a:off x="2933700" y="3789363"/>
            <a:ext cx="5581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Be capable of operation with a wide mix of different energy sources and be self-healing through decision-making on a local level</a:t>
            </a:r>
          </a:p>
        </p:txBody>
      </p:sp>
      <p:sp>
        <p:nvSpPr>
          <p:cNvPr id="32" name="14 Rectángulo"/>
          <p:cNvSpPr>
            <a:spLocks noChangeArrowheads="1"/>
          </p:cNvSpPr>
          <p:nvPr/>
        </p:nvSpPr>
        <p:spPr bwMode="auto">
          <a:xfrm>
            <a:off x="2933700" y="4508500"/>
            <a:ext cx="558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Improved utilisation of assets through monitoring and control</a:t>
            </a:r>
          </a:p>
        </p:txBody>
      </p:sp>
      <p:sp>
        <p:nvSpPr>
          <p:cNvPr id="33" name="15 Rectángulo"/>
          <p:cNvSpPr>
            <a:spLocks noChangeArrowheads="1"/>
          </p:cNvSpPr>
          <p:nvPr/>
        </p:nvSpPr>
        <p:spPr bwMode="auto">
          <a:xfrm>
            <a:off x="2933700" y="5157788"/>
            <a:ext cx="5581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The gathering and management of information relating to customers and assets throughout the network and using such information to deliver the features above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39750" y="1628775"/>
            <a:ext cx="2319338" cy="5302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Reliability</a:t>
            </a:r>
          </a:p>
        </p:txBody>
      </p:sp>
      <p:sp>
        <p:nvSpPr>
          <p:cNvPr id="3" name="15 Rectángulo"/>
          <p:cNvSpPr>
            <a:spLocks noChangeArrowheads="1"/>
          </p:cNvSpPr>
          <p:nvPr/>
        </p:nvSpPr>
        <p:spPr bwMode="auto">
          <a:xfrm>
            <a:off x="2933700" y="1663700"/>
            <a:ext cx="558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Minimal interruptions to supply at all customer levels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/>
          </p:nvPr>
        </p:nvSpPr>
        <p:spPr bwMode="auto">
          <a:xfrm>
            <a:off x="1793164" y="373063"/>
            <a:ext cx="5843588" cy="795337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dirty="0" smtClean="0">
                <a:latin typeface="Arial" pitchFamily="34" charset="0"/>
                <a:cs typeface="Arial" pitchFamily="34" charset="0"/>
              </a:rPr>
              <a:t>How is the Future Internet</a:t>
            </a:r>
            <a:br>
              <a:rPr lang="en-GB" cap="none" dirty="0" smtClean="0">
                <a:latin typeface="Arial" pitchFamily="34" charset="0"/>
                <a:cs typeface="Arial" pitchFamily="34" charset="0"/>
              </a:rPr>
            </a:br>
            <a:r>
              <a:rPr lang="en-GB" cap="none" dirty="0" smtClean="0">
                <a:latin typeface="Arial" pitchFamily="34" charset="0"/>
                <a:cs typeface="Arial" pitchFamily="34" charset="0"/>
              </a:rPr>
              <a:t>likely to evolve?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39750" y="2781300"/>
            <a:ext cx="2319338" cy="863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Internet of Things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539750" y="3933825"/>
            <a:ext cx="2319338" cy="863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Internet of Services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39750" y="5086350"/>
            <a:ext cx="2319338" cy="863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Cloud Computing</a:t>
            </a:r>
          </a:p>
        </p:txBody>
      </p:sp>
      <p:sp>
        <p:nvSpPr>
          <p:cNvPr id="29" name="10 Rectángulo"/>
          <p:cNvSpPr>
            <a:spLocks noChangeArrowheads="1"/>
          </p:cNvSpPr>
          <p:nvPr/>
        </p:nvSpPr>
        <p:spPr bwMode="auto">
          <a:xfrm>
            <a:off x="2933700" y="2773363"/>
            <a:ext cx="55816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lvl="1" indent="-182563">
              <a:buClr>
                <a:srgbClr val="339966"/>
              </a:buClr>
              <a:buFontTx/>
              <a:buChar char="•"/>
            </a:pPr>
            <a:r>
              <a:rPr lang="en-GB" sz="1400"/>
              <a:t>New mechanisms to mange huge numbers of devices</a:t>
            </a:r>
          </a:p>
          <a:p>
            <a:pPr marL="361950" lvl="1" indent="-182563">
              <a:buClr>
                <a:srgbClr val="339966"/>
              </a:buClr>
              <a:buFontTx/>
              <a:buChar char="•"/>
            </a:pPr>
            <a:r>
              <a:rPr lang="en-GB" sz="1400"/>
              <a:t>Sensor data can be collected, aggregated, processed and analysed to derive contextual awareness</a:t>
            </a:r>
          </a:p>
          <a:p>
            <a:pPr marL="361950" lvl="1" indent="-182563">
              <a:buClr>
                <a:srgbClr val="339966"/>
              </a:buClr>
              <a:buFontTx/>
              <a:buChar char="•"/>
            </a:pPr>
            <a:r>
              <a:rPr lang="en-GB" sz="1400"/>
              <a:t>Improved control decisions</a:t>
            </a:r>
          </a:p>
        </p:txBody>
      </p:sp>
      <p:sp>
        <p:nvSpPr>
          <p:cNvPr id="30" name="12 Rectángulo"/>
          <p:cNvSpPr>
            <a:spLocks noChangeArrowheads="1"/>
          </p:cNvSpPr>
          <p:nvPr/>
        </p:nvSpPr>
        <p:spPr bwMode="auto">
          <a:xfrm>
            <a:off x="2933700" y="3922713"/>
            <a:ext cx="5581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lvl="1" indent="-182563">
              <a:buClr>
                <a:srgbClr val="339966"/>
              </a:buClr>
              <a:buFontTx/>
              <a:buChar char="•"/>
            </a:pPr>
            <a:r>
              <a:rPr lang="en-GB" sz="1400"/>
              <a:t>Facilitates complex business relationships between multiple stakeholders </a:t>
            </a:r>
          </a:p>
          <a:p>
            <a:pPr marL="361950" lvl="1" indent="-182563">
              <a:buClr>
                <a:srgbClr val="339966"/>
              </a:buClr>
              <a:buFontTx/>
              <a:buChar char="•"/>
            </a:pPr>
            <a:r>
              <a:rPr lang="en-GB" sz="1400"/>
              <a:t>Innovative business applications</a:t>
            </a:r>
          </a:p>
        </p:txBody>
      </p:sp>
      <p:sp>
        <p:nvSpPr>
          <p:cNvPr id="31" name="13 Rectángulo"/>
          <p:cNvSpPr>
            <a:spLocks noChangeArrowheads="1"/>
          </p:cNvSpPr>
          <p:nvPr/>
        </p:nvSpPr>
        <p:spPr bwMode="auto">
          <a:xfrm>
            <a:off x="2933700" y="5086350"/>
            <a:ext cx="55816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lvl="1" indent="-182563">
              <a:buClr>
                <a:srgbClr val="339966"/>
              </a:buClr>
              <a:buFontTx/>
              <a:buChar char="•"/>
            </a:pPr>
            <a:r>
              <a:rPr lang="en-GB" sz="1400"/>
              <a:t>Elasticity with private or public clouds</a:t>
            </a:r>
          </a:p>
          <a:p>
            <a:pPr marL="361950" lvl="1" indent="-182563">
              <a:buClr>
                <a:srgbClr val="339966"/>
              </a:buClr>
              <a:buFontTx/>
              <a:buChar char="•"/>
            </a:pPr>
            <a:r>
              <a:rPr lang="en-GB" sz="1400"/>
              <a:t>transition of business models towards the “as a service “ paradigm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539750" y="1628775"/>
            <a:ext cx="2319338" cy="863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b="1">
                <a:solidFill>
                  <a:schemeClr val="bg1"/>
                </a:solidFill>
              </a:rPr>
              <a:t>Evolution of communication networks</a:t>
            </a:r>
          </a:p>
        </p:txBody>
      </p:sp>
      <p:sp>
        <p:nvSpPr>
          <p:cNvPr id="33" name="15 Rectángulo"/>
          <p:cNvSpPr>
            <a:spLocks noChangeArrowheads="1"/>
          </p:cNvSpPr>
          <p:nvPr/>
        </p:nvSpPr>
        <p:spPr bwMode="auto">
          <a:xfrm>
            <a:off x="2933700" y="1557338"/>
            <a:ext cx="55816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lvl="1" indent="-182563">
              <a:buClr>
                <a:srgbClr val="339966"/>
              </a:buClr>
              <a:buFontTx/>
              <a:buChar char="•"/>
            </a:pPr>
            <a:r>
              <a:rPr lang="en-GB" sz="1400" dirty="0"/>
              <a:t>New wireless (LTE) and wired technologies (</a:t>
            </a:r>
            <a:r>
              <a:rPr lang="en-GB" sz="1400" dirty="0" err="1"/>
              <a:t>Fiber</a:t>
            </a:r>
            <a:r>
              <a:rPr lang="en-GB" sz="1400" dirty="0"/>
              <a:t>-to-the-X)</a:t>
            </a:r>
          </a:p>
          <a:p>
            <a:pPr marL="361950" lvl="1" indent="-182563">
              <a:buClr>
                <a:srgbClr val="339966"/>
              </a:buClr>
              <a:buFontTx/>
              <a:buChar char="•"/>
            </a:pPr>
            <a:r>
              <a:rPr lang="en-GB" sz="1400" dirty="0"/>
              <a:t>Increased bandwidth but also Classes of Services approaching real-time requirements </a:t>
            </a:r>
          </a:p>
          <a:p>
            <a:pPr marL="361950" lvl="1" indent="-182563">
              <a:buClr>
                <a:srgbClr val="339966"/>
              </a:buClr>
              <a:buFontTx/>
              <a:buChar char="•"/>
            </a:pPr>
            <a:r>
              <a:rPr lang="en-GB" sz="1400" dirty="0"/>
              <a:t>Network virtualisation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/>
      <p:bldP spid="30" grpId="0"/>
      <p:bldP spid="31" grpId="0"/>
      <p:bldP spid="28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 txBox="1">
            <a:spLocks/>
          </p:cNvSpPr>
          <p:nvPr/>
        </p:nvSpPr>
        <p:spPr bwMode="auto">
          <a:xfrm>
            <a:off x="1784954" y="369515"/>
            <a:ext cx="5280025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eaLnBrk="0" hangingPunct="0"/>
            <a:r>
              <a:rPr lang="en-GB" sz="2400" b="1" dirty="0"/>
              <a:t>How can the Future Internet enable Smart Energy?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955675" y="1700213"/>
            <a:ext cx="2319338" cy="5286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>
                <a:solidFill>
                  <a:schemeClr val="bg1"/>
                </a:solidFill>
                <a:cs typeface="Arial" pitchFamily="34" charset="0"/>
              </a:rPr>
              <a:t>Connectivity</a:t>
            </a: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955675" y="2647950"/>
            <a:ext cx="2319338" cy="5286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>
                <a:solidFill>
                  <a:schemeClr val="bg1"/>
                </a:solidFill>
                <a:cs typeface="Arial" pitchFamily="34" charset="0"/>
              </a:rPr>
              <a:t>Management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955675" y="3595688"/>
            <a:ext cx="2319338" cy="5286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>
                <a:solidFill>
                  <a:schemeClr val="bg1"/>
                </a:solidFill>
                <a:cs typeface="Arial" pitchFamily="34" charset="0"/>
              </a:rPr>
              <a:t>Service Enablement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955675" y="4518025"/>
            <a:ext cx="2319338" cy="5286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>
                <a:solidFill>
                  <a:schemeClr val="bg1"/>
                </a:solidFill>
                <a:cs typeface="Arial" pitchFamily="34" charset="0"/>
              </a:rPr>
              <a:t>Distributed intelligence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955675" y="5492750"/>
            <a:ext cx="2319338" cy="5302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>
            <a:solidFill>
              <a:srgbClr val="84B0B9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b="1">
                <a:solidFill>
                  <a:schemeClr val="bg1"/>
                </a:solidFill>
                <a:cs typeface="Arial" pitchFamily="34" charset="0"/>
              </a:rPr>
              <a:t>Security &amp; Privacy</a:t>
            </a:r>
          </a:p>
        </p:txBody>
      </p:sp>
      <p:sp>
        <p:nvSpPr>
          <p:cNvPr id="29" name="10 Rectángulo"/>
          <p:cNvSpPr>
            <a:spLocks noChangeArrowheads="1"/>
          </p:cNvSpPr>
          <p:nvPr/>
        </p:nvSpPr>
        <p:spPr bwMode="auto">
          <a:xfrm>
            <a:off x="3349625" y="1636713"/>
            <a:ext cx="5581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End-to-end connectivity between large varieties of grid elements, including distributed energy resources, building energy management systems and electric vehicles using public as well as private communication infrastructures.</a:t>
            </a:r>
          </a:p>
        </p:txBody>
      </p:sp>
      <p:sp>
        <p:nvSpPr>
          <p:cNvPr id="30" name="12 Rectángulo"/>
          <p:cNvSpPr>
            <a:spLocks noChangeArrowheads="1"/>
          </p:cNvSpPr>
          <p:nvPr/>
        </p:nvSpPr>
        <p:spPr bwMode="auto">
          <a:xfrm>
            <a:off x="3349625" y="2573338"/>
            <a:ext cx="5581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Smart Energy introduces a lot of new managed elements with increased data volume. Future Internet offers e.g. concepts for device registries, SW maintenance, Big Data analysis, network management, distributed processing.</a:t>
            </a:r>
          </a:p>
        </p:txBody>
      </p:sp>
      <p:sp>
        <p:nvSpPr>
          <p:cNvPr id="31" name="13 Rectángulo"/>
          <p:cNvSpPr>
            <a:spLocks noChangeArrowheads="1"/>
          </p:cNvSpPr>
          <p:nvPr/>
        </p:nvSpPr>
        <p:spPr bwMode="auto">
          <a:xfrm>
            <a:off x="3349625" y="3581400"/>
            <a:ext cx="5581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Future Internet enables new service platforms supporting e.g. multi-tenancy, dynamic pricing and billing services for instant collaboration between all relevant stakeholders including the prosumer.</a:t>
            </a:r>
          </a:p>
        </p:txBody>
      </p:sp>
      <p:sp>
        <p:nvSpPr>
          <p:cNvPr id="32" name="14 Rectángulo"/>
          <p:cNvSpPr>
            <a:spLocks noChangeArrowheads="1"/>
          </p:cNvSpPr>
          <p:nvPr/>
        </p:nvSpPr>
        <p:spPr bwMode="auto">
          <a:xfrm>
            <a:off x="3349625" y="4437063"/>
            <a:ext cx="5581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Future Internet Technologies will introduce new technologies into hardware and – even more so – in software, effectively injecting intelligence into the grid, e.g. </a:t>
            </a:r>
            <a:r>
              <a:rPr lang="en-GB" sz="1200" smtClean="0"/>
              <a:t>to coordinate and control Distributed Energy Resources.</a:t>
            </a:r>
            <a:endParaRPr lang="en-GB" sz="1200"/>
          </a:p>
        </p:txBody>
      </p:sp>
      <p:sp>
        <p:nvSpPr>
          <p:cNvPr id="33" name="15 Rectángulo"/>
          <p:cNvSpPr>
            <a:spLocks noChangeArrowheads="1"/>
          </p:cNvSpPr>
          <p:nvPr/>
        </p:nvSpPr>
        <p:spPr bwMode="auto">
          <a:xfrm>
            <a:off x="3349625" y="5492750"/>
            <a:ext cx="558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Future Internet Technologies will provide new and improved means to support security and privacy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/>
          </p:cNvSpPr>
          <p:nvPr>
            <p:ph type="title"/>
          </p:nvPr>
        </p:nvSpPr>
        <p:spPr bwMode="auto">
          <a:xfrm>
            <a:off x="1784954" y="370343"/>
            <a:ext cx="6747486" cy="1029378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dirty="0" smtClean="0">
                <a:latin typeface="Arial" pitchFamily="34" charset="0"/>
                <a:cs typeface="Arial" pitchFamily="34" charset="0"/>
              </a:rPr>
              <a:t>Basic idea of the FI-PPP </a:t>
            </a:r>
            <a:br>
              <a:rPr lang="en-GB" cap="none" dirty="0" smtClean="0">
                <a:latin typeface="Arial" pitchFamily="34" charset="0"/>
                <a:cs typeface="Arial" pitchFamily="34" charset="0"/>
              </a:rPr>
            </a:br>
            <a:r>
              <a:rPr lang="en-GB" cap="none" dirty="0" smtClean="0">
                <a:latin typeface="Arial" pitchFamily="34" charset="0"/>
                <a:cs typeface="Arial" pitchFamily="34" charset="0"/>
              </a:rPr>
              <a:t>(Future Internet Public-Private-Partnership)</a:t>
            </a:r>
          </a:p>
        </p:txBody>
      </p:sp>
      <p:sp>
        <p:nvSpPr>
          <p:cNvPr id="181251" name="Oval 3"/>
          <p:cNvSpPr>
            <a:spLocks noChangeArrowheads="1"/>
          </p:cNvSpPr>
          <p:nvPr/>
        </p:nvSpPr>
        <p:spPr bwMode="auto">
          <a:xfrm>
            <a:off x="3925888" y="2058988"/>
            <a:ext cx="172720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600" smtClean="0">
                <a:cs typeface="Times New Roman" pitchFamily="18" charset="0"/>
              </a:rPr>
              <a:t>Transport &amp;</a:t>
            </a:r>
          </a:p>
          <a:p>
            <a:pPr algn="ctr"/>
            <a:r>
              <a:rPr lang="en-GB" sz="1600" smtClean="0">
                <a:cs typeface="Times New Roman" pitchFamily="18" charset="0"/>
              </a:rPr>
              <a:t>Mobility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181252" name="Oval 4"/>
          <p:cNvSpPr>
            <a:spLocks noChangeArrowheads="1"/>
          </p:cNvSpPr>
          <p:nvPr/>
        </p:nvSpPr>
        <p:spPr bwMode="auto">
          <a:xfrm>
            <a:off x="4068763" y="2779713"/>
            <a:ext cx="172720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600" smtClean="0">
                <a:cs typeface="Times New Roman" pitchFamily="18" charset="0"/>
              </a:rPr>
              <a:t>Logistics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181253" name="Oval 5"/>
          <p:cNvSpPr>
            <a:spLocks noChangeArrowheads="1"/>
          </p:cNvSpPr>
          <p:nvPr/>
        </p:nvSpPr>
        <p:spPr bwMode="auto">
          <a:xfrm>
            <a:off x="5221288" y="2276475"/>
            <a:ext cx="172720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400" smtClean="0">
                <a:cs typeface="Times New Roman" pitchFamily="18" charset="0"/>
              </a:rPr>
              <a:t>Agribusiness</a:t>
            </a:r>
          </a:p>
          <a:p>
            <a:pPr algn="ctr"/>
            <a:r>
              <a:rPr lang="en-GB" sz="1400" smtClean="0">
                <a:cs typeface="Times New Roman" pitchFamily="18" charset="0"/>
              </a:rPr>
              <a:t>&amp; Environment</a:t>
            </a:r>
            <a:endParaRPr lang="en-GB" sz="1400">
              <a:cs typeface="Times New Roman" pitchFamily="18" charset="0"/>
            </a:endParaRPr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5365750" y="2924175"/>
            <a:ext cx="172720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600" smtClean="0">
                <a:cs typeface="Times New Roman" pitchFamily="18" charset="0"/>
              </a:rPr>
              <a:t>…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181255" name="Oval 7"/>
          <p:cNvSpPr>
            <a:spLocks noChangeArrowheads="1"/>
          </p:cNvSpPr>
          <p:nvPr/>
        </p:nvSpPr>
        <p:spPr bwMode="auto">
          <a:xfrm>
            <a:off x="2773363" y="2490788"/>
            <a:ext cx="1727200" cy="790575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600" smtClean="0">
                <a:cs typeface="Times New Roman" pitchFamily="18" charset="0"/>
              </a:rPr>
              <a:t>Smart Energy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392113" y="2779713"/>
            <a:ext cx="2019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mtClean="0">
                <a:cs typeface="Times New Roman" pitchFamily="18" charset="0"/>
              </a:rPr>
              <a:t>Usage Areas like …</a:t>
            </a:r>
            <a:endParaRPr lang="en-GB">
              <a:cs typeface="Times New Roman" pitchFamily="18" charset="0"/>
            </a:endParaRPr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3636963" y="3427413"/>
            <a:ext cx="0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endParaRPr lang="en-GB"/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>
            <a:off x="4789488" y="3643313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endParaRPr lang="en-GB"/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>
            <a:off x="6156325" y="3716338"/>
            <a:ext cx="158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endParaRPr lang="en-GB"/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973138" y="4170363"/>
            <a:ext cx="1689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mtClean="0">
                <a:cs typeface="Times New Roman" pitchFamily="18" charset="0"/>
              </a:rPr>
              <a:t>… require today </a:t>
            </a:r>
          </a:p>
          <a:p>
            <a:r>
              <a:rPr lang="en-GB" smtClean="0">
                <a:cs typeface="Times New Roman" pitchFamily="18" charset="0"/>
              </a:rPr>
              <a:t>or in future …</a:t>
            </a:r>
            <a:endParaRPr lang="en-GB">
              <a:cs typeface="Times New Roman" pitchFamily="18" charset="0"/>
            </a:endParaRP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5043992" y="4100513"/>
            <a:ext cx="3226379" cy="330072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>
            <a:spAutoFit/>
          </a:bodyPr>
          <a:lstStyle/>
          <a:p>
            <a:pPr algn="ctr"/>
            <a:r>
              <a:rPr lang="en-GB" sz="1200" i="1" smtClean="0">
                <a:cs typeface="Times New Roman" pitchFamily="18" charset="0"/>
              </a:rPr>
              <a:t>Applications / Services Ecosystem &amp; Delivery</a:t>
            </a:r>
            <a:endParaRPr lang="en-GB" sz="1200" i="1">
              <a:cs typeface="Times New Roman" pitchFamily="18" charset="0"/>
            </a:endParaRP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3492500" y="4941888"/>
            <a:ext cx="1481138" cy="33496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pPr algn="ctr"/>
            <a:r>
              <a:rPr lang="en-GB" sz="1200" i="1" smtClean="0">
                <a:cs typeface="Times New Roman" pitchFamily="18" charset="0"/>
              </a:rPr>
              <a:t>Internet of Things</a:t>
            </a:r>
            <a:endParaRPr lang="en-GB" sz="1200" i="1">
              <a:cs typeface="Times New Roman" pitchFamily="18" charset="0"/>
            </a:endParaRP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3387576" y="4102100"/>
            <a:ext cx="1555750" cy="334963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pPr algn="ctr"/>
            <a:r>
              <a:rPr lang="en-GB" sz="1200" i="1" smtClean="0">
                <a:cs typeface="Times New Roman" pitchFamily="18" charset="0"/>
              </a:rPr>
              <a:t>Cloud Hosting</a:t>
            </a:r>
            <a:endParaRPr lang="en-GB" sz="1200" i="1">
              <a:cs typeface="Times New Roman" pitchFamily="18" charset="0"/>
            </a:endParaRPr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7635875" y="5014913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1200" b="1" smtClean="0">
                <a:cs typeface="Times New Roman" pitchFamily="18" charset="0"/>
              </a:rPr>
              <a:t>…</a:t>
            </a:r>
            <a:endParaRPr lang="en-GB" sz="1200" b="1">
              <a:cs typeface="Times New Roman" pitchFamily="18" charset="0"/>
            </a:endParaRP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1476375" y="5661025"/>
            <a:ext cx="683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mtClean="0">
                <a:cs typeface="Times New Roman" pitchFamily="18" charset="0"/>
              </a:rPr>
              <a:t>… which should be provided in a generic way by the Future Internet</a:t>
            </a:r>
            <a:endParaRPr lang="en-GB">
              <a:cs typeface="Times New Roman" pitchFamily="18" charset="0"/>
            </a:endParaRP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5761848" y="4533900"/>
            <a:ext cx="989012" cy="334963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pPr algn="ctr"/>
            <a:r>
              <a:rPr lang="en-GB" sz="1200" i="1" smtClean="0">
                <a:cs typeface="Times New Roman" pitchFamily="18" charset="0"/>
              </a:rPr>
              <a:t>Security</a:t>
            </a:r>
            <a:endParaRPr lang="en-GB" sz="1200" i="1">
              <a:cs typeface="Times New Roman" pitchFamily="18" charset="0"/>
            </a:endParaRP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6958823" y="4581525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1200" b="1" smtClean="0">
                <a:cs typeface="Times New Roman" pitchFamily="18" charset="0"/>
              </a:rPr>
              <a:t>…</a:t>
            </a:r>
            <a:endParaRPr lang="en-GB" sz="1200" b="1">
              <a:cs typeface="Times New Roman" pitchFamily="18" charset="0"/>
            </a:endParaRPr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8452048" y="4197350"/>
            <a:ext cx="1538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GB" sz="1200" b="1" smtClean="0">
                <a:cs typeface="Times New Roman" pitchFamily="18" charset="0"/>
              </a:rPr>
              <a:t>…</a:t>
            </a:r>
            <a:endParaRPr lang="en-GB" sz="1200" b="1">
              <a:cs typeface="Times New Roman" pitchFamily="18" charset="0"/>
            </a:endParaRPr>
          </a:p>
        </p:txBody>
      </p:sp>
      <p:sp>
        <p:nvSpPr>
          <p:cNvPr id="181269" name="Oval 21"/>
          <p:cNvSpPr>
            <a:spLocks noChangeArrowheads="1"/>
          </p:cNvSpPr>
          <p:nvPr/>
        </p:nvSpPr>
        <p:spPr bwMode="auto">
          <a:xfrm>
            <a:off x="6661150" y="2563813"/>
            <a:ext cx="172720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600" smtClean="0">
                <a:cs typeface="Times New Roman" pitchFamily="18" charset="0"/>
              </a:rPr>
              <a:t>Public Safety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181270" name="Oval 22"/>
          <p:cNvSpPr>
            <a:spLocks noChangeArrowheads="1"/>
          </p:cNvSpPr>
          <p:nvPr/>
        </p:nvSpPr>
        <p:spPr bwMode="auto">
          <a:xfrm>
            <a:off x="6445250" y="1916113"/>
            <a:ext cx="1727200" cy="790575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600" smtClean="0">
                <a:cs typeface="Times New Roman" pitchFamily="18" charset="0"/>
              </a:rPr>
              <a:t>Content Management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5076825" y="4941888"/>
            <a:ext cx="2351088" cy="33496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pPr algn="ctr"/>
            <a:r>
              <a:rPr lang="en-GB" sz="1200" i="1" smtClean="0">
                <a:cs typeface="Times New Roman" pitchFamily="18" charset="0"/>
              </a:rPr>
              <a:t>Interface 2 Networks &amp; Devices</a:t>
            </a:r>
            <a:endParaRPr lang="en-GB" sz="1200" i="1">
              <a:cs typeface="Times New Roman" pitchFamily="18" charset="0"/>
            </a:endParaRPr>
          </a:p>
        </p:txBody>
      </p:sp>
      <p:sp>
        <p:nvSpPr>
          <p:cNvPr id="181272" name="Text Box 24"/>
          <p:cNvSpPr txBox="1">
            <a:spLocks noChangeArrowheads="1"/>
          </p:cNvSpPr>
          <p:nvPr/>
        </p:nvSpPr>
        <p:spPr bwMode="auto">
          <a:xfrm>
            <a:off x="3276600" y="4533900"/>
            <a:ext cx="2393950" cy="334963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pPr algn="ctr"/>
            <a:r>
              <a:rPr lang="en-GB" sz="1200" i="1" smtClean="0">
                <a:cs typeface="Times New Roman" pitchFamily="18" charset="0"/>
              </a:rPr>
              <a:t>Data / Context Management</a:t>
            </a:r>
            <a:endParaRPr lang="en-GB" sz="1200" i="1">
              <a:cs typeface="Times New Roman" pitchFamily="18" charset="0"/>
            </a:endParaRPr>
          </a:p>
        </p:txBody>
      </p:sp>
      <p:sp>
        <p:nvSpPr>
          <p:cNvPr id="181273" name="Line 25"/>
          <p:cNvSpPr>
            <a:spLocks noChangeShapeType="1"/>
          </p:cNvSpPr>
          <p:nvPr/>
        </p:nvSpPr>
        <p:spPr bwMode="auto">
          <a:xfrm>
            <a:off x="7526338" y="3498850"/>
            <a:ext cx="0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0" tIns="0" rIns="0" bIns="0"/>
          <a:lstStyle/>
          <a:p>
            <a:endParaRPr lang="en-GB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5905500"/>
            <a:ext cx="9144000" cy="952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1011" name="Rectangle 3"/>
          <p:cNvSpPr>
            <a:spLocks noGrp="1"/>
          </p:cNvSpPr>
          <p:nvPr>
            <p:ph type="title"/>
          </p:nvPr>
        </p:nvSpPr>
        <p:spPr bwMode="auto">
          <a:xfrm>
            <a:off x="1784954" y="373063"/>
            <a:ext cx="5843588" cy="795337"/>
          </a:xfrm>
          <a:noFill/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cap="none" dirty="0" smtClean="0">
                <a:latin typeface="Arial" pitchFamily="34" charset="0"/>
                <a:cs typeface="Arial" pitchFamily="34" charset="0"/>
              </a:rPr>
              <a:t>FI-PPP Programme</a:t>
            </a: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513" y="1341438"/>
            <a:ext cx="64404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50825" y="1803400"/>
            <a:ext cx="232251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smtClean="0">
                <a:cs typeface="Times New Roman" pitchFamily="18" charset="0"/>
              </a:rPr>
              <a:t>Identification of the requirements for each usage area</a:t>
            </a:r>
          </a:p>
          <a:p>
            <a:pPr algn="ctr"/>
            <a:endParaRPr lang="en-GB" sz="1600">
              <a:cs typeface="Times New Roman" pitchFamily="18" charset="0"/>
            </a:endParaRPr>
          </a:p>
        </p:txBody>
      </p:sp>
      <p:sp>
        <p:nvSpPr>
          <p:cNvPr id="171014" name="AutoShape 6"/>
          <p:cNvSpPr>
            <a:spLocks noChangeArrowheads="1"/>
          </p:cNvSpPr>
          <p:nvPr/>
        </p:nvSpPr>
        <p:spPr bwMode="auto">
          <a:xfrm rot="5400000">
            <a:off x="1044575" y="4979988"/>
            <a:ext cx="720725" cy="647700"/>
          </a:xfrm>
          <a:prstGeom prst="rightArrow">
            <a:avLst>
              <a:gd name="adj1" fmla="val 50000"/>
              <a:gd name="adj2" fmla="val 2781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pPr algn="ctr"/>
            <a:endParaRPr lang="en-GB" sz="1200" b="1">
              <a:cs typeface="Times New Roman" pitchFamily="18" charset="0"/>
            </a:endParaRP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86158" y="5864225"/>
            <a:ext cx="22137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smtClean="0">
                <a:cs typeface="Times New Roman" pitchFamily="18" charset="0"/>
              </a:rPr>
              <a:t>Implementation </a:t>
            </a:r>
          </a:p>
          <a:p>
            <a:pPr algn="ctr"/>
            <a:r>
              <a:rPr lang="en-GB" sz="1600" smtClean="0">
                <a:cs typeface="Times New Roman" pitchFamily="18" charset="0"/>
              </a:rPr>
              <a:t>of generic requirements </a:t>
            </a:r>
          </a:p>
          <a:p>
            <a:pPr algn="ctr"/>
            <a:r>
              <a:rPr lang="en-GB" sz="1600" smtClean="0">
                <a:cs typeface="Times New Roman" pitchFamily="18" charset="0"/>
              </a:rPr>
              <a:t>as core platform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171016" name="AutoShape 8"/>
          <p:cNvSpPr>
            <a:spLocks noChangeArrowheads="1"/>
          </p:cNvSpPr>
          <p:nvPr/>
        </p:nvSpPr>
        <p:spPr bwMode="auto">
          <a:xfrm>
            <a:off x="2720975" y="5945188"/>
            <a:ext cx="720725" cy="647700"/>
          </a:xfrm>
          <a:prstGeom prst="rightArrow">
            <a:avLst>
              <a:gd name="adj1" fmla="val 50000"/>
              <a:gd name="adj2" fmla="val 2781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GB" sz="1200" b="1">
              <a:cs typeface="Times New Roman" pitchFamily="18" charset="0"/>
            </a:endParaRP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3883025" y="6021388"/>
            <a:ext cx="2597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smtClean="0">
                <a:cs typeface="Times New Roman" pitchFamily="18" charset="0"/>
              </a:rPr>
              <a:t>Deploy domain-specific </a:t>
            </a:r>
          </a:p>
          <a:p>
            <a:pPr algn="ctr"/>
            <a:r>
              <a:rPr lang="en-GB" sz="1600" smtClean="0">
                <a:cs typeface="Times New Roman" pitchFamily="18" charset="0"/>
              </a:rPr>
              <a:t>applications on core platform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171018" name="AutoShape 10"/>
          <p:cNvSpPr>
            <a:spLocks noChangeArrowheads="1"/>
          </p:cNvSpPr>
          <p:nvPr/>
        </p:nvSpPr>
        <p:spPr bwMode="auto">
          <a:xfrm>
            <a:off x="6718300" y="5984875"/>
            <a:ext cx="720725" cy="647700"/>
          </a:xfrm>
          <a:prstGeom prst="rightArrow">
            <a:avLst>
              <a:gd name="adj1" fmla="val 50000"/>
              <a:gd name="adj2" fmla="val 2781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en-GB" sz="1200" b="1">
              <a:cs typeface="Times New Roman" pitchFamily="18" charset="0"/>
            </a:endParaRPr>
          </a:p>
        </p:txBody>
      </p:sp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7653338" y="6035675"/>
            <a:ext cx="13604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sz="1600" smtClean="0">
                <a:cs typeface="Times New Roman" pitchFamily="18" charset="0"/>
              </a:rPr>
              <a:t>Large-scale</a:t>
            </a:r>
          </a:p>
          <a:p>
            <a:pPr algn="ctr"/>
            <a:r>
              <a:rPr lang="en-GB" sz="1600" smtClean="0">
                <a:cs typeface="Times New Roman" pitchFamily="18" charset="0"/>
              </a:rPr>
              <a:t>testing</a:t>
            </a:r>
            <a:endParaRPr lang="en-GB" sz="1600">
              <a:cs typeface="Times New Roman" pitchFamily="18" charset="0"/>
            </a:endParaRPr>
          </a:p>
        </p:txBody>
      </p:sp>
      <p:sp>
        <p:nvSpPr>
          <p:cNvPr id="171020" name="AutoShape 12"/>
          <p:cNvSpPr>
            <a:spLocks noChangeArrowheads="1"/>
          </p:cNvSpPr>
          <p:nvPr/>
        </p:nvSpPr>
        <p:spPr bwMode="auto">
          <a:xfrm rot="5400000">
            <a:off x="1019175" y="2921001"/>
            <a:ext cx="720725" cy="647700"/>
          </a:xfrm>
          <a:prstGeom prst="rightArrow">
            <a:avLst>
              <a:gd name="adj1" fmla="val 50000"/>
              <a:gd name="adj2" fmla="val 27819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pPr algn="ctr"/>
            <a:endParaRPr lang="en-GB" sz="1200" b="1">
              <a:cs typeface="Times New Roman" pitchFamily="18" charset="0"/>
            </a:endParaRPr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179388" y="4005263"/>
            <a:ext cx="25733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sz="1600">
                <a:cs typeface="Times New Roman" pitchFamily="18" charset="0"/>
              </a:rPr>
              <a:t>Generalization of </a:t>
            </a:r>
            <a:r>
              <a:rPr lang="en-GB" sz="1600" smtClean="0">
                <a:cs typeface="Times New Roman" pitchFamily="18" charset="0"/>
              </a:rPr>
              <a:t>requirements</a:t>
            </a:r>
            <a:endParaRPr lang="en-GB" sz="1600"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  <p:bldP spid="171014" grpId="0" animBg="1"/>
      <p:bldP spid="171015" grpId="0"/>
      <p:bldP spid="171016" grpId="0" animBg="1"/>
      <p:bldP spid="171017" grpId="0"/>
      <p:bldP spid="171018" grpId="0" animBg="1"/>
      <p:bldP spid="171019" grpId="0"/>
      <p:bldP spid="171020" grpId="0" animBg="1"/>
      <p:bldP spid="171021" grpId="0"/>
    </p:bldLst>
  </p:timing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1678</Words>
  <Application>Microsoft Office PowerPoint</Application>
  <PresentationFormat>On-screen Show (4:3)</PresentationFormat>
  <Paragraphs>246</Paragraphs>
  <Slides>24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Benutzerdefiniertes Design</vt:lpstr>
      <vt:lpstr>Office-teema</vt:lpstr>
      <vt:lpstr>Visio</vt:lpstr>
      <vt:lpstr>How can the  Future Internet  enable Smart Energy?</vt:lpstr>
      <vt:lpstr>Outline</vt:lpstr>
      <vt:lpstr>Slide 3</vt:lpstr>
      <vt:lpstr>Can the Internet be useful  for Smart Energy? </vt:lpstr>
      <vt:lpstr>Critical features for Smart Energy</vt:lpstr>
      <vt:lpstr>How is the Future Internet likely to evolve?</vt:lpstr>
      <vt:lpstr>Slide 7</vt:lpstr>
      <vt:lpstr>Basic idea of the FI-PPP  (Future Internet Public-Private-Partnership)</vt:lpstr>
      <vt:lpstr>FI-PPP Programme</vt:lpstr>
      <vt:lpstr>Future Internet Technology &amp; ICT for Smart Energy</vt:lpstr>
      <vt:lpstr>Slide 11</vt:lpstr>
      <vt:lpstr>Slide 12</vt:lpstr>
      <vt:lpstr>Slide 13</vt:lpstr>
      <vt:lpstr>FINSENY‘s 4-Step Approach</vt:lpstr>
      <vt:lpstr>Smart Grid Architecture Model (SGAM)  by CEN/CENELEC/ETSI Smart Grid Coordination Group RAWG</vt:lpstr>
      <vt:lpstr>Slide 16</vt:lpstr>
      <vt:lpstr>Example: Auto-configuration Generic and energy-specific requirements</vt:lpstr>
      <vt:lpstr>Finseny approach on Business Models &amp; Market trends</vt:lpstr>
      <vt:lpstr>Stakeholders and Business Relationships</vt:lpstr>
      <vt:lpstr>Use Case business analysis, identifying opportunity clusters</vt:lpstr>
      <vt:lpstr>Identifying business opportunities</vt:lpstr>
      <vt:lpstr>Conclusion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lucio@tid.es</dc:creator>
  <cp:lastModifiedBy>dems1cf8</cp:lastModifiedBy>
  <cp:revision>543</cp:revision>
  <dcterms:created xsi:type="dcterms:W3CDTF">2011-05-28T09:33:02Z</dcterms:created>
  <dcterms:modified xsi:type="dcterms:W3CDTF">2013-04-29T12:20:04Z</dcterms:modified>
</cp:coreProperties>
</file>